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8"/>
  </p:notesMasterIdLst>
  <p:sldIdLst>
    <p:sldId id="256" r:id="rId2"/>
    <p:sldId id="622" r:id="rId3"/>
    <p:sldId id="649" r:id="rId4"/>
    <p:sldId id="554" r:id="rId5"/>
    <p:sldId id="623" r:id="rId6"/>
    <p:sldId id="624" r:id="rId7"/>
    <p:sldId id="625" r:id="rId8"/>
    <p:sldId id="626" r:id="rId9"/>
    <p:sldId id="423" r:id="rId10"/>
    <p:sldId id="627" r:id="rId11"/>
    <p:sldId id="628" r:id="rId12"/>
    <p:sldId id="426" r:id="rId13"/>
    <p:sldId id="629" r:id="rId14"/>
    <p:sldId id="630" r:id="rId15"/>
    <p:sldId id="631" r:id="rId16"/>
    <p:sldId id="555" r:id="rId17"/>
    <p:sldId id="556" r:id="rId18"/>
    <p:sldId id="632" r:id="rId19"/>
    <p:sldId id="557" r:id="rId20"/>
    <p:sldId id="558" r:id="rId21"/>
    <p:sldId id="633" r:id="rId22"/>
    <p:sldId id="634" r:id="rId23"/>
    <p:sldId id="635" r:id="rId24"/>
    <p:sldId id="636" r:id="rId25"/>
    <p:sldId id="559" r:id="rId26"/>
    <p:sldId id="561" r:id="rId27"/>
    <p:sldId id="560" r:id="rId28"/>
    <p:sldId id="637" r:id="rId29"/>
    <p:sldId id="638" r:id="rId30"/>
    <p:sldId id="639" r:id="rId31"/>
    <p:sldId id="640" r:id="rId32"/>
    <p:sldId id="641" r:id="rId33"/>
    <p:sldId id="475" r:id="rId34"/>
    <p:sldId id="563" r:id="rId35"/>
    <p:sldId id="564" r:id="rId36"/>
    <p:sldId id="642" r:id="rId37"/>
    <p:sldId id="643" r:id="rId38"/>
    <p:sldId id="479" r:id="rId39"/>
    <p:sldId id="644" r:id="rId40"/>
    <p:sldId id="645" r:id="rId41"/>
    <p:sldId id="566" r:id="rId42"/>
    <p:sldId id="586" r:id="rId43"/>
    <p:sldId id="646" r:id="rId44"/>
    <p:sldId id="647" r:id="rId45"/>
    <p:sldId id="648" r:id="rId46"/>
    <p:sldId id="567" r:id="rId47"/>
    <p:sldId id="568" r:id="rId48"/>
    <p:sldId id="569" r:id="rId49"/>
    <p:sldId id="601" r:id="rId50"/>
    <p:sldId id="602" r:id="rId51"/>
    <p:sldId id="603" r:id="rId52"/>
    <p:sldId id="604" r:id="rId53"/>
    <p:sldId id="605" r:id="rId54"/>
    <p:sldId id="606" r:id="rId55"/>
    <p:sldId id="607" r:id="rId56"/>
    <p:sldId id="608" r:id="rId57"/>
    <p:sldId id="571" r:id="rId58"/>
    <p:sldId id="609" r:id="rId59"/>
    <p:sldId id="610" r:id="rId60"/>
    <p:sldId id="611" r:id="rId61"/>
    <p:sldId id="612" r:id="rId62"/>
    <p:sldId id="613" r:id="rId63"/>
    <p:sldId id="614" r:id="rId64"/>
    <p:sldId id="572" r:id="rId65"/>
    <p:sldId id="573" r:id="rId66"/>
    <p:sldId id="615" r:id="rId67"/>
    <p:sldId id="616" r:id="rId68"/>
    <p:sldId id="617" r:id="rId69"/>
    <p:sldId id="618" r:id="rId70"/>
    <p:sldId id="619" r:id="rId71"/>
    <p:sldId id="620" r:id="rId72"/>
    <p:sldId id="621" r:id="rId73"/>
    <p:sldId id="593" r:id="rId74"/>
    <p:sldId id="594" r:id="rId75"/>
    <p:sldId id="595" r:id="rId76"/>
    <p:sldId id="596" r:id="rId77"/>
    <p:sldId id="597" r:id="rId78"/>
    <p:sldId id="598" r:id="rId79"/>
    <p:sldId id="599" r:id="rId80"/>
    <p:sldId id="600" r:id="rId81"/>
    <p:sldId id="574" r:id="rId82"/>
    <p:sldId id="575" r:id="rId83"/>
    <p:sldId id="578" r:id="rId84"/>
    <p:sldId id="579" r:id="rId85"/>
    <p:sldId id="580" r:id="rId86"/>
    <p:sldId id="581" r:id="rId87"/>
    <p:sldId id="582" r:id="rId88"/>
    <p:sldId id="583" r:id="rId89"/>
    <p:sldId id="588" r:id="rId90"/>
    <p:sldId id="589" r:id="rId91"/>
    <p:sldId id="590" r:id="rId92"/>
    <p:sldId id="591" r:id="rId93"/>
    <p:sldId id="584" r:id="rId94"/>
    <p:sldId id="585" r:id="rId95"/>
    <p:sldId id="592" r:id="rId96"/>
    <p:sldId id="587" r:id="rId9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99" autoAdjust="0"/>
    <p:restoredTop sz="97098" autoAdjust="0"/>
  </p:normalViewPr>
  <p:slideViewPr>
    <p:cSldViewPr>
      <p:cViewPr varScale="1">
        <p:scale>
          <a:sx n="80" d="100"/>
          <a:sy n="80" d="100"/>
        </p:scale>
        <p:origin x="1541" y="86"/>
      </p:cViewPr>
      <p:guideLst>
        <p:guide orient="horz" pos="2160"/>
        <p:guide pos="2880"/>
      </p:guideLst>
    </p:cSldViewPr>
  </p:slideViewPr>
  <p:outlineViewPr>
    <p:cViewPr>
      <p:scale>
        <a:sx n="33" d="100"/>
        <a:sy n="33" d="100"/>
      </p:scale>
      <p:origin x="0" y="14842"/>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notesMaster" Target="notesMasters/notesMaster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75C61F7-BE67-4504-9B01-55A3904D3A65}" type="datetimeFigureOut">
              <a:rPr lang="en-US" smtClean="0"/>
              <a:pPr/>
              <a:t>5/20/2026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44C8E8-6970-4006-B372-B5B7ED899A79}" type="slidenum">
              <a:rPr lang="en-US" smtClean="0"/>
              <a:pPr/>
              <a:t>‹#›</a:t>
            </a:fld>
            <a:endParaRPr lang="en-US"/>
          </a:p>
        </p:txBody>
      </p:sp>
    </p:spTree>
    <p:extLst>
      <p:ext uri="{BB962C8B-B14F-4D97-AF65-F5344CB8AC3E}">
        <p14:creationId xmlns:p14="http://schemas.microsoft.com/office/powerpoint/2010/main" val="22122031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AEF441EB-EC02-4D03-AAF2-7794040B0C2D}" type="datetimeFigureOut">
              <a:rPr lang="en-US"/>
              <a:pPr>
                <a:defRPr/>
              </a:pPr>
              <a:t>5/20/2026</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0514B02-AC0C-40BF-9213-78E73E0A2395}"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DD7B19C1-2325-4096-9044-BCA85E2D5861}" type="datetimeFigureOut">
              <a:rPr lang="en-US"/>
              <a:pPr>
                <a:defRPr/>
              </a:pPr>
              <a:t>5/20/2026</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072A521-9BC4-4E89-9310-8D6694F9030E}"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A725A115-000F-4FA5-95C8-FFB3C610BE72}" type="datetimeFigureOut">
              <a:rPr lang="en-US"/>
              <a:pPr>
                <a:defRPr/>
              </a:pPr>
              <a:t>5/20/2026</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EFCA1C6-D03B-423F-A871-57FDAB871DC7}"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472B9343-0571-4FF6-93EA-0A7BF1CEC916}" type="datetimeFigureOut">
              <a:rPr lang="en-US"/>
              <a:pPr>
                <a:defRPr/>
              </a:pPr>
              <a:t>5/20/2026</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8E0CDA6-E681-4285-911B-480865D8C888}"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14623CE8-6FD9-4C58-86AC-55C03B2504A5}" type="datetimeFigureOut">
              <a:rPr lang="en-US"/>
              <a:pPr>
                <a:defRPr/>
              </a:pPr>
              <a:t>5/20/2026</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E65FF74-B665-483F-9B66-B2DC9CD2C784}"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2012DE76-8EAD-4432-BB34-B7BA1B82CD94}" type="datetimeFigureOut">
              <a:rPr lang="en-US"/>
              <a:pPr>
                <a:defRPr/>
              </a:pPr>
              <a:t>5/20/2026</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10BF063-F2A4-468E-A401-7A0DE7F78E10}"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30F41E6A-8508-4F51-A33B-E87B0B4BB5E9}" type="datetimeFigureOut">
              <a:rPr lang="en-US"/>
              <a:pPr>
                <a:defRPr/>
              </a:pPr>
              <a:t>5/20/2026</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55F8F912-3E6F-4B07-AD96-98EBA02EA547}"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612BFEF7-593B-439D-84A7-6F22801EA778}" type="datetimeFigureOut">
              <a:rPr lang="en-US"/>
              <a:pPr>
                <a:defRPr/>
              </a:pPr>
              <a:t>5/20/2026</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957784EF-6399-43A6-9322-F01DFA1E0EA5}"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32517950-F419-4504-9C46-F8BFC261DAD6}" type="datetimeFigureOut">
              <a:rPr lang="en-US"/>
              <a:pPr>
                <a:defRPr/>
              </a:pPr>
              <a:t>5/20/2026</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587A7998-B93F-4D32-89BB-5FBA550D5AFD}"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00B3880B-93A4-4E80-BEBE-F6DD759B7CC9}" type="datetimeFigureOut">
              <a:rPr lang="en-US"/>
              <a:pPr>
                <a:defRPr/>
              </a:pPr>
              <a:t>5/20/2026</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AB63540-AF06-478C-AB31-8B3EB146F026}"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593040BE-0272-4A6C-9C14-42CFF65833AB}" type="datetimeFigureOut">
              <a:rPr lang="en-US"/>
              <a:pPr>
                <a:defRPr/>
              </a:pPr>
              <a:t>5/20/2026</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D8F9B25-DC9B-45E3-83A0-DFB615B3D7A4}"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229284F8-38F8-4AE8-A715-94D4FA87003B}" type="datetimeFigureOut">
              <a:rPr lang="en-US"/>
              <a:pPr>
                <a:defRPr/>
              </a:pPr>
              <a:t>5/20/2026</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dirty="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99F63B9A-03C9-4E61-B6BD-E9B0780E8CE5}"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g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1520" y="2636912"/>
            <a:ext cx="8640960" cy="3240360"/>
          </a:xfrm>
          <a:ln w="19050">
            <a:solidFill>
              <a:schemeClr val="bg2">
                <a:lumMod val="25000"/>
              </a:schemeClr>
            </a:solidFill>
          </a:ln>
        </p:spPr>
        <p:style>
          <a:lnRef idx="1">
            <a:schemeClr val="dk1"/>
          </a:lnRef>
          <a:fillRef idx="2">
            <a:schemeClr val="dk1"/>
          </a:fillRef>
          <a:effectRef idx="1">
            <a:schemeClr val="dk1"/>
          </a:effectRef>
          <a:fontRef idx="minor">
            <a:schemeClr val="dk1"/>
          </a:fontRef>
        </p:style>
        <p:txBody>
          <a:bodyPr rtlCol="0">
            <a:noAutofit/>
          </a:bodyPr>
          <a:lstStyle/>
          <a:p>
            <a:pPr algn="l" rtl="0" fontAlgn="auto">
              <a:spcAft>
                <a:spcPts val="0"/>
              </a:spcAft>
              <a:defRPr/>
            </a:pPr>
            <a:r>
              <a:rPr lang="en-US" sz="2800" b="1" dirty="0">
                <a:solidFill>
                  <a:schemeClr val="accent1">
                    <a:lumMod val="75000"/>
                  </a:schemeClr>
                </a:solidFill>
                <a:latin typeface="Palatino Linotype" pitchFamily="18" charset="0"/>
              </a:rPr>
              <a:t>Herpes viruses and other causative agents of rash fevers. Diagnosis and prevention of herpes virus infections and other causative agents of rash fevers. TORCH.</a:t>
            </a:r>
            <a:br>
              <a:rPr lang="en-US" sz="2800" b="1" dirty="0">
                <a:solidFill>
                  <a:schemeClr val="accent1">
                    <a:lumMod val="75000"/>
                  </a:schemeClr>
                </a:solidFill>
                <a:latin typeface="Palatino Linotype" pitchFamily="18" charset="0"/>
              </a:rPr>
            </a:br>
            <a:endParaRPr lang="ru-RU" sz="3200" b="1" dirty="0">
              <a:latin typeface="Palatino Linotype" pitchFamily="18" charset="0"/>
            </a:endParaRPr>
          </a:p>
        </p:txBody>
      </p:sp>
      <p:sp>
        <p:nvSpPr>
          <p:cNvPr id="3" name="Title 1"/>
          <p:cNvSpPr txBox="1">
            <a:spLocks/>
          </p:cNvSpPr>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sr-Cyrl-RS" sz="4400" b="0" i="0" u="none" strike="noStrike" kern="1200" cap="none" spc="0" normalizeH="0" baseline="0" noProof="0" dirty="0">
                <a:ln>
                  <a:noFill/>
                </a:ln>
                <a:solidFill>
                  <a:schemeClr val="tx1"/>
                </a:solidFill>
                <a:effectLst/>
                <a:uLnTx/>
                <a:uFillTx/>
                <a:latin typeface="+mj-lt"/>
                <a:ea typeface="+mj-ea"/>
                <a:cs typeface="+mj-cs"/>
              </a:rPr>
              <a:t>Teaching unit 1</a:t>
            </a:r>
            <a:r>
              <a:rPr kumimoji="0" lang="en-US" sz="4400" b="0" i="0" u="none" strike="noStrike" kern="1200" cap="none" spc="0" normalizeH="0" baseline="0" noProof="0" dirty="0">
                <a:ln>
                  <a:noFill/>
                </a:ln>
                <a:solidFill>
                  <a:schemeClr val="tx1"/>
                </a:solidFill>
                <a:effectLst/>
                <a:uLnTx/>
                <a:uFillTx/>
                <a:latin typeface="+mj-lt"/>
                <a:ea typeface="+mj-ea"/>
                <a:cs typeface="+mj-cs"/>
              </a:rPr>
              <a:t>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988"/>
            <a:ext cx="9144000" cy="971551"/>
          </a:xfrm>
          <a:solidFill>
            <a:schemeClr val="bg2">
              <a:lumMod val="90000"/>
            </a:schemeClr>
          </a:solidFill>
        </p:spPr>
        <p:txBody>
          <a:bodyPr rtlCol="0">
            <a:noAutofit/>
          </a:bodyPr>
          <a:lstStyle/>
          <a:p>
            <a:pPr fontAlgn="auto">
              <a:spcAft>
                <a:spcPts val="0"/>
              </a:spcAft>
              <a:defRPr/>
            </a:pPr>
            <a:r>
              <a:rPr lang="ru-RU" sz="2800" b="1" dirty="0">
                <a:latin typeface="Palatino Linotype" pitchFamily="18" charset="0"/>
              </a:rPr>
              <a:t> </a:t>
            </a:r>
            <a:r>
              <a:rPr lang="en-US" sz="2800" b="1" dirty="0">
                <a:solidFill>
                  <a:schemeClr val="accent1">
                    <a:lumMod val="75000"/>
                  </a:schemeClr>
                </a:solidFill>
                <a:latin typeface="Palatino Linotype" pitchFamily="18" charset="0"/>
              </a:rPr>
              <a:t>HSV-1</a:t>
            </a:r>
            <a:r>
              <a:rPr lang="sr-Cyrl-RS" sz="2800" b="1" dirty="0">
                <a:solidFill>
                  <a:schemeClr val="accent1">
                    <a:lumMod val="75000"/>
                  </a:schemeClr>
                </a:solidFill>
                <a:latin typeface="Palatino Linotype" pitchFamily="18" charset="0"/>
              </a:rPr>
              <a:t> </a:t>
            </a:r>
            <a:r>
              <a:rPr lang="en-US" sz="2800" b="1" dirty="0">
                <a:solidFill>
                  <a:schemeClr val="accent1">
                    <a:lumMod val="75000"/>
                  </a:schemeClr>
                </a:solidFill>
                <a:latin typeface="Palatino Linotype" pitchFamily="18" charset="0"/>
              </a:rPr>
              <a:t>and HSV-2</a:t>
            </a:r>
            <a:br>
              <a:rPr lang="sr-Cyrl-RS" sz="2800" b="1" dirty="0">
                <a:solidFill>
                  <a:schemeClr val="accent1">
                    <a:lumMod val="75000"/>
                  </a:schemeClr>
                </a:solidFill>
                <a:latin typeface="Palatino Linotype" pitchFamily="18" charset="0"/>
              </a:rPr>
            </a:br>
            <a:r>
              <a:rPr lang="sr-Cyrl-RS" sz="2800" b="1" dirty="0">
                <a:solidFill>
                  <a:schemeClr val="accent1">
                    <a:lumMod val="75000"/>
                  </a:schemeClr>
                </a:solidFill>
                <a:latin typeface="Palatino Linotype" pitchFamily="18" charset="0"/>
              </a:rPr>
              <a:t>-</a:t>
            </a:r>
            <a:r>
              <a:rPr lang="en-US" sz="2800" b="1" dirty="0">
                <a:solidFill>
                  <a:schemeClr val="accent1">
                    <a:lumMod val="75000"/>
                  </a:schemeClr>
                </a:solidFill>
                <a:latin typeface="Palatino Linotype" pitchFamily="18" charset="0"/>
              </a:rPr>
              <a:t>pathogenesis of the infection</a:t>
            </a:r>
            <a:r>
              <a:rPr lang="sr-Cyrl-RS" sz="2800" b="1" dirty="0">
                <a:solidFill>
                  <a:schemeClr val="accent1">
                    <a:lumMod val="75000"/>
                  </a:schemeClr>
                </a:solidFill>
                <a:latin typeface="Palatino Linotype" pitchFamily="18" charset="0"/>
              </a:rPr>
              <a:t>-</a:t>
            </a:r>
            <a:endParaRPr lang="en-US" sz="2800" b="1" dirty="0">
              <a:solidFill>
                <a:schemeClr val="accent1">
                  <a:lumMod val="75000"/>
                </a:schemeClr>
              </a:solidFill>
              <a:latin typeface="Palatino Linotype" pitchFamily="18" charset="0"/>
            </a:endParaRPr>
          </a:p>
        </p:txBody>
      </p:sp>
      <p:sp>
        <p:nvSpPr>
          <p:cNvPr id="4" name="Content Placeholder 3"/>
          <p:cNvSpPr>
            <a:spLocks noGrp="1"/>
          </p:cNvSpPr>
          <p:nvPr>
            <p:ph idx="1"/>
          </p:nvPr>
        </p:nvSpPr>
        <p:spPr>
          <a:xfrm>
            <a:off x="-11782" y="980728"/>
            <a:ext cx="5940152" cy="5777408"/>
          </a:xfrm>
        </p:spPr>
        <p:txBody>
          <a:bodyPr rtlCol="0">
            <a:noAutofit/>
          </a:bodyPr>
          <a:lstStyle/>
          <a:p>
            <a:pPr marL="0" indent="0" algn="r">
              <a:buNone/>
            </a:pPr>
            <a:r>
              <a:rPr lang="en-US" sz="2000" dirty="0">
                <a:latin typeface="+mj-lt"/>
              </a:rPr>
              <a:t>HSV-1 and HSV-2</a:t>
            </a:r>
            <a:r>
              <a:rPr lang="sr-Cyrl-RS" sz="2000" dirty="0">
                <a:latin typeface="+mj-lt"/>
              </a:rPr>
              <a:t> </a:t>
            </a:r>
            <a:r>
              <a:rPr lang="en-US" sz="2000" dirty="0">
                <a:latin typeface="+mj-lt"/>
              </a:rPr>
              <a:t>replicate at the entry site, </a:t>
            </a:r>
            <a:r>
              <a:rPr lang="en-US" sz="2000" b="1" dirty="0">
                <a:solidFill>
                  <a:srgbClr val="C00000"/>
                </a:solidFill>
                <a:latin typeface="+mj-lt"/>
              </a:rPr>
              <a:t>in skin or mucous membranes</a:t>
            </a:r>
            <a:r>
              <a:rPr lang="sr-Cyrl-RS" sz="2000" b="1" dirty="0">
                <a:solidFill>
                  <a:srgbClr val="C00000"/>
                </a:solidFill>
                <a:latin typeface="+mj-lt"/>
              </a:rPr>
              <a:t> </a:t>
            </a:r>
            <a:r>
              <a:rPr lang="sr-Cyrl-RS" sz="2000" dirty="0">
                <a:solidFill>
                  <a:srgbClr val="C00000"/>
                </a:solidFill>
                <a:latin typeface="+mj-lt"/>
              </a:rPr>
              <a:t>– </a:t>
            </a:r>
            <a:r>
              <a:rPr lang="en-US" sz="2000" b="1" dirty="0" err="1">
                <a:solidFill>
                  <a:srgbClr val="C00000"/>
                </a:solidFill>
                <a:latin typeface="+mj-lt"/>
              </a:rPr>
              <a:t>lytic</a:t>
            </a:r>
            <a:r>
              <a:rPr lang="en-US" sz="2000" b="1" dirty="0">
                <a:solidFill>
                  <a:srgbClr val="C00000"/>
                </a:solidFill>
                <a:latin typeface="+mj-lt"/>
              </a:rPr>
              <a:t> or productive infection </a:t>
            </a:r>
            <a:endParaRPr lang="sr-Cyrl-RS" sz="2000" b="1" dirty="0">
              <a:solidFill>
                <a:srgbClr val="C00000"/>
              </a:solidFill>
              <a:latin typeface="+mj-lt"/>
            </a:endParaRPr>
          </a:p>
          <a:p>
            <a:pPr marL="0" indent="0">
              <a:buNone/>
            </a:pPr>
            <a:r>
              <a:rPr lang="en-US" sz="2000" dirty="0">
                <a:latin typeface="+mj-lt"/>
              </a:rPr>
              <a:t>Pathological changes in acute infection</a:t>
            </a:r>
            <a:r>
              <a:rPr lang="sr-Cyrl-RS" sz="2000" dirty="0">
                <a:latin typeface="+mj-lt"/>
              </a:rPr>
              <a:t>:</a:t>
            </a:r>
          </a:p>
          <a:p>
            <a:pPr>
              <a:buFont typeface="Wingdings" panose="05000000000000000000" pitchFamily="2" charset="2"/>
              <a:buChar char="ü"/>
            </a:pPr>
            <a:r>
              <a:rPr lang="en-US" sz="2000" dirty="0">
                <a:latin typeface="+mj-lt"/>
              </a:rPr>
              <a:t>formation of multinucleated giant cells, epithelial cell degeneration, focal necrosis, formation of </a:t>
            </a:r>
            <a:r>
              <a:rPr lang="en-US" sz="2000" dirty="0" err="1">
                <a:latin typeface="+mj-lt"/>
              </a:rPr>
              <a:t>eosinophilic</a:t>
            </a:r>
            <a:r>
              <a:rPr lang="en-US" sz="2000" dirty="0">
                <a:latin typeface="+mj-lt"/>
              </a:rPr>
              <a:t> multinuclear inclusion bodies</a:t>
            </a:r>
          </a:p>
          <a:p>
            <a:pPr>
              <a:buFont typeface="Wingdings" panose="05000000000000000000" pitchFamily="2" charset="2"/>
              <a:buChar char="ü"/>
            </a:pPr>
            <a:r>
              <a:rPr lang="en-US" sz="2000" dirty="0">
                <a:latin typeface="+mj-lt"/>
              </a:rPr>
              <a:t>inflammatory response</a:t>
            </a:r>
            <a:r>
              <a:rPr lang="sr-Cyrl-RS" sz="2000" dirty="0">
                <a:latin typeface="+mj-lt"/>
              </a:rPr>
              <a:t>: </a:t>
            </a:r>
            <a:r>
              <a:rPr lang="en-US" sz="2000" dirty="0" err="1">
                <a:latin typeface="+mj-lt"/>
              </a:rPr>
              <a:t>polymorphonuclear</a:t>
            </a:r>
            <a:r>
              <a:rPr lang="en-US" sz="2000" dirty="0">
                <a:latin typeface="+mj-lt"/>
              </a:rPr>
              <a:t> and mononuclear cell infiltrate</a:t>
            </a:r>
            <a:endParaRPr lang="sr-Cyrl-RS" sz="2000" dirty="0">
              <a:latin typeface="+mj-lt"/>
            </a:endParaRPr>
          </a:p>
          <a:p>
            <a:pPr>
              <a:buFont typeface="Wingdings" panose="05000000000000000000" pitchFamily="2" charset="2"/>
              <a:buChar char="ü"/>
            </a:pPr>
            <a:r>
              <a:rPr lang="en-US" sz="2000" dirty="0">
                <a:latin typeface="+mj-lt"/>
              </a:rPr>
              <a:t>the virus spreads to local sensory neurons and </a:t>
            </a:r>
            <a:r>
              <a:rPr lang="en-US" sz="2000" dirty="0"/>
              <a:t>ganglia</a:t>
            </a:r>
            <a:r>
              <a:rPr lang="en-US" sz="2000" dirty="0">
                <a:latin typeface="+mj-lt"/>
              </a:rPr>
              <a:t> that innervate the area of infection</a:t>
            </a:r>
          </a:p>
          <a:p>
            <a:pPr>
              <a:buNone/>
            </a:pPr>
            <a:endParaRPr lang="sr-Cyrl-RS" sz="2000" dirty="0">
              <a:latin typeface="+mj-lt"/>
            </a:endParaRPr>
          </a:p>
          <a:p>
            <a:pPr marL="0" indent="0" algn="r">
              <a:buNone/>
            </a:pPr>
            <a:r>
              <a:rPr lang="en-US" sz="2000" b="1" dirty="0">
                <a:solidFill>
                  <a:srgbClr val="C00000"/>
                </a:solidFill>
                <a:latin typeface="+mj-lt"/>
              </a:rPr>
              <a:t>Latency is established in </a:t>
            </a:r>
            <a:r>
              <a:rPr lang="en-US" sz="2000" b="1" dirty="0">
                <a:solidFill>
                  <a:srgbClr val="C00000"/>
                </a:solidFill>
              </a:rPr>
              <a:t>neurons of the </a:t>
            </a:r>
            <a:r>
              <a:rPr lang="en-US" sz="2000" b="1" dirty="0">
                <a:solidFill>
                  <a:srgbClr val="C00000"/>
                </a:solidFill>
                <a:latin typeface="+mj-lt"/>
              </a:rPr>
              <a:t>ganglia</a:t>
            </a:r>
            <a:endParaRPr lang="ru-RU" sz="2000" b="1" dirty="0">
              <a:solidFill>
                <a:srgbClr val="C00000"/>
              </a:solidFill>
              <a:latin typeface="+mj-lt"/>
            </a:endParaRPr>
          </a:p>
        </p:txBody>
      </p:sp>
      <p:pic>
        <p:nvPicPr>
          <p:cNvPr id="107521" name="Picture 1"/>
          <p:cNvPicPr>
            <a:picLocks noChangeAspect="1" noChangeArrowheads="1"/>
          </p:cNvPicPr>
          <p:nvPr/>
        </p:nvPicPr>
        <p:blipFill>
          <a:blip r:embed="rId2" cstate="print"/>
          <a:srcRect/>
          <a:stretch>
            <a:fillRect/>
          </a:stretch>
        </p:blipFill>
        <p:spPr bwMode="auto">
          <a:xfrm>
            <a:off x="6156176" y="4365104"/>
            <a:ext cx="2741290" cy="2232248"/>
          </a:xfrm>
          <a:prstGeom prst="rect">
            <a:avLst/>
          </a:prstGeom>
          <a:noFill/>
          <a:ln w="9525">
            <a:noFill/>
            <a:miter lim="800000"/>
            <a:headEnd/>
            <a:tailEnd/>
          </a:ln>
        </p:spPr>
      </p:pic>
      <p:pic>
        <p:nvPicPr>
          <p:cNvPr id="5" name="Picture 2" descr="latency cycle"/>
          <p:cNvPicPr>
            <a:picLocks noChangeAspect="1" noChangeArrowheads="1"/>
          </p:cNvPicPr>
          <p:nvPr/>
        </p:nvPicPr>
        <p:blipFill>
          <a:blip r:embed="rId3" cstate="print"/>
          <a:srcRect/>
          <a:stretch>
            <a:fillRect/>
          </a:stretch>
        </p:blipFill>
        <p:spPr bwMode="auto">
          <a:xfrm>
            <a:off x="5936083" y="1484784"/>
            <a:ext cx="3210546" cy="2736304"/>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988"/>
            <a:ext cx="9144000" cy="971551"/>
          </a:xfrm>
          <a:solidFill>
            <a:schemeClr val="bg2">
              <a:lumMod val="90000"/>
            </a:schemeClr>
          </a:solidFill>
        </p:spPr>
        <p:txBody>
          <a:bodyPr rtlCol="0">
            <a:noAutofit/>
          </a:bodyPr>
          <a:lstStyle/>
          <a:p>
            <a:pPr fontAlgn="auto">
              <a:spcAft>
                <a:spcPts val="0"/>
              </a:spcAft>
              <a:defRPr/>
            </a:pPr>
            <a:r>
              <a:rPr lang="ru-RU" sz="2400" b="1" dirty="0">
                <a:latin typeface="Palatino Linotype" pitchFamily="18" charset="0"/>
              </a:rPr>
              <a:t> </a:t>
            </a:r>
            <a:r>
              <a:rPr lang="en-US" sz="2400" b="1" dirty="0">
                <a:solidFill>
                  <a:schemeClr val="accent1">
                    <a:lumMod val="75000"/>
                  </a:schemeClr>
                </a:solidFill>
                <a:latin typeface="Palatino Linotype" pitchFamily="18" charset="0"/>
              </a:rPr>
              <a:t>HSV-1</a:t>
            </a:r>
            <a:r>
              <a:rPr lang="sr-Cyrl-RS" sz="2400" b="1" dirty="0">
                <a:solidFill>
                  <a:schemeClr val="accent1">
                    <a:lumMod val="75000"/>
                  </a:schemeClr>
                </a:solidFill>
                <a:latin typeface="Palatino Linotype" pitchFamily="18" charset="0"/>
              </a:rPr>
              <a:t> </a:t>
            </a:r>
            <a:r>
              <a:rPr lang="en-US" sz="2400" b="1" dirty="0">
                <a:solidFill>
                  <a:schemeClr val="accent1">
                    <a:lumMod val="75000"/>
                  </a:schemeClr>
                </a:solidFill>
                <a:latin typeface="Palatino Linotype" pitchFamily="18" charset="0"/>
              </a:rPr>
              <a:t>and HSV-2</a:t>
            </a:r>
            <a:br>
              <a:rPr lang="sr-Cyrl-RS" sz="2400" b="1" dirty="0">
                <a:solidFill>
                  <a:schemeClr val="accent1">
                    <a:lumMod val="75000"/>
                  </a:schemeClr>
                </a:solidFill>
                <a:latin typeface="Palatino Linotype" pitchFamily="18" charset="0"/>
              </a:rPr>
            </a:br>
            <a:r>
              <a:rPr lang="sr-Cyrl-RS" sz="2400" b="1" dirty="0">
                <a:solidFill>
                  <a:schemeClr val="accent1">
                    <a:lumMod val="75000"/>
                  </a:schemeClr>
                </a:solidFill>
                <a:latin typeface="Palatino Linotype" pitchFamily="18" charset="0"/>
              </a:rPr>
              <a:t>-</a:t>
            </a:r>
            <a:r>
              <a:rPr lang="en-US" sz="2400" b="1" dirty="0">
                <a:solidFill>
                  <a:schemeClr val="accent1">
                    <a:lumMod val="75000"/>
                  </a:schemeClr>
                </a:solidFill>
                <a:latin typeface="Palatino Linotype" pitchFamily="18" charset="0"/>
              </a:rPr>
              <a:t>pathogenesis</a:t>
            </a:r>
            <a:r>
              <a:rPr lang="sr-Cyrl-RS" sz="2400" b="1" dirty="0">
                <a:solidFill>
                  <a:schemeClr val="accent1">
                    <a:lumMod val="75000"/>
                  </a:schemeClr>
                </a:solidFill>
                <a:latin typeface="Palatino Linotype" pitchFamily="18" charset="0"/>
              </a:rPr>
              <a:t>-</a:t>
            </a:r>
            <a:r>
              <a:rPr lang="en-US" sz="2400" b="1" dirty="0">
                <a:solidFill>
                  <a:schemeClr val="accent1">
                    <a:lumMod val="75000"/>
                  </a:schemeClr>
                </a:solidFill>
                <a:latin typeface="Palatino Linotype" pitchFamily="18" charset="0"/>
              </a:rPr>
              <a:t>latency</a:t>
            </a:r>
            <a:r>
              <a:rPr lang="sr-Cyrl-RS" sz="2400" b="1" dirty="0">
                <a:solidFill>
                  <a:schemeClr val="accent1">
                    <a:lumMod val="75000"/>
                  </a:schemeClr>
                </a:solidFill>
                <a:latin typeface="Palatino Linotype" pitchFamily="18" charset="0"/>
              </a:rPr>
              <a:t>-</a:t>
            </a:r>
            <a:endParaRPr lang="en-US" sz="2400" b="1" dirty="0">
              <a:solidFill>
                <a:schemeClr val="accent1">
                  <a:lumMod val="75000"/>
                </a:schemeClr>
              </a:solidFill>
              <a:latin typeface="Palatino Linotype" pitchFamily="18" charset="0"/>
            </a:endParaRPr>
          </a:p>
        </p:txBody>
      </p:sp>
      <p:sp>
        <p:nvSpPr>
          <p:cNvPr id="4" name="Content Placeholder 3"/>
          <p:cNvSpPr>
            <a:spLocks noGrp="1"/>
          </p:cNvSpPr>
          <p:nvPr>
            <p:ph idx="1"/>
          </p:nvPr>
        </p:nvSpPr>
        <p:spPr>
          <a:xfrm>
            <a:off x="0" y="980728"/>
            <a:ext cx="9144000" cy="1584176"/>
          </a:xfrm>
        </p:spPr>
        <p:style>
          <a:lnRef idx="1">
            <a:schemeClr val="accent4"/>
          </a:lnRef>
          <a:fillRef idx="2">
            <a:schemeClr val="accent4"/>
          </a:fillRef>
          <a:effectRef idx="1">
            <a:schemeClr val="accent4"/>
          </a:effectRef>
          <a:fontRef idx="minor">
            <a:schemeClr val="dk1"/>
          </a:fontRef>
        </p:style>
        <p:txBody>
          <a:bodyPr rtlCol="0">
            <a:noAutofit/>
          </a:bodyPr>
          <a:lstStyle/>
          <a:p>
            <a:pPr marL="0" indent="0" algn="r">
              <a:buNone/>
            </a:pPr>
            <a:r>
              <a:rPr lang="en-US" sz="2200" b="1" dirty="0">
                <a:solidFill>
                  <a:srgbClr val="C00000"/>
                </a:solidFill>
              </a:rPr>
              <a:t>HSV-1 latency </a:t>
            </a:r>
            <a:r>
              <a:rPr lang="sr-Latn-RS" sz="2200" b="1" dirty="0">
                <a:solidFill>
                  <a:srgbClr val="C00000"/>
                </a:solidFill>
              </a:rPr>
              <a:t>: </a:t>
            </a:r>
            <a:r>
              <a:rPr lang="en-US" sz="2200" dirty="0"/>
              <a:t>trigeminal ganglia, superior cervical and </a:t>
            </a:r>
            <a:r>
              <a:rPr lang="en-US" sz="2200" dirty="0" err="1"/>
              <a:t>vagal</a:t>
            </a:r>
            <a:r>
              <a:rPr lang="en-US" sz="2200" dirty="0"/>
              <a:t> ganglia and</a:t>
            </a:r>
            <a:r>
              <a:rPr lang="sr-Cyrl-RS" sz="2200" dirty="0"/>
              <a:t>,</a:t>
            </a:r>
            <a:r>
              <a:rPr lang="en-US" sz="2200" dirty="0"/>
              <a:t> rarely</a:t>
            </a:r>
            <a:r>
              <a:rPr lang="sr-Cyrl-RS" sz="2200" dirty="0"/>
              <a:t>, </a:t>
            </a:r>
            <a:r>
              <a:rPr lang="en-US" sz="2200" dirty="0"/>
              <a:t>in the dorsal sensory ganglia </a:t>
            </a:r>
            <a:r>
              <a:rPr lang="sr-Cyrl-RS" sz="2200" dirty="0"/>
              <a:t>(</a:t>
            </a:r>
            <a:r>
              <a:rPr lang="en-US" sz="2200" dirty="0"/>
              <a:t>S2-S3</a:t>
            </a:r>
            <a:r>
              <a:rPr lang="sr-Cyrl-RS" sz="2200" dirty="0"/>
              <a:t>)</a:t>
            </a:r>
            <a:endParaRPr lang="sr-Latn-RS" sz="2200" dirty="0"/>
          </a:p>
          <a:p>
            <a:pPr marL="0" indent="0" algn="r">
              <a:buNone/>
            </a:pPr>
            <a:r>
              <a:rPr lang="en-US" sz="2200" b="1" dirty="0">
                <a:solidFill>
                  <a:srgbClr val="C00000"/>
                </a:solidFill>
              </a:rPr>
              <a:t>HSV-2 latency</a:t>
            </a:r>
            <a:r>
              <a:rPr lang="sr-Cyrl-RS" sz="2200" b="1" dirty="0">
                <a:solidFill>
                  <a:srgbClr val="C00000"/>
                </a:solidFill>
              </a:rPr>
              <a:t>: </a:t>
            </a:r>
            <a:r>
              <a:rPr lang="en-US" sz="2200" dirty="0">
                <a:solidFill>
                  <a:schemeClr val="tx1"/>
                </a:solidFill>
              </a:rPr>
              <a:t>sensory ganglia of the sacral region (</a:t>
            </a:r>
            <a:r>
              <a:rPr lang="en-US" sz="2200" dirty="0"/>
              <a:t>S2-S3)</a:t>
            </a:r>
            <a:endParaRPr lang="sr-Cyrl-RS" sz="2200" dirty="0"/>
          </a:p>
        </p:txBody>
      </p:sp>
      <p:pic>
        <p:nvPicPr>
          <p:cNvPr id="106498" name="Picture 2" descr="http://image.slidesharecdn.com/herpesviridae-110731012050-phpapp01/95/herpes-viridae-hsv-12-and-vzv-13-728.jpg?cb=1312075412"/>
          <p:cNvPicPr>
            <a:picLocks noChangeAspect="1" noChangeArrowheads="1"/>
          </p:cNvPicPr>
          <p:nvPr/>
        </p:nvPicPr>
        <p:blipFill>
          <a:blip r:embed="rId2" cstate="print"/>
          <a:srcRect/>
          <a:stretch>
            <a:fillRect/>
          </a:stretch>
        </p:blipFill>
        <p:spPr bwMode="auto">
          <a:xfrm>
            <a:off x="5325988" y="3477942"/>
            <a:ext cx="3818012" cy="3212976"/>
          </a:xfrm>
          <a:prstGeom prst="rect">
            <a:avLst/>
          </a:prstGeom>
          <a:noFill/>
        </p:spPr>
      </p:pic>
      <p:sp>
        <p:nvSpPr>
          <p:cNvPr id="5" name="Rectangle 4"/>
          <p:cNvSpPr/>
          <p:nvPr/>
        </p:nvSpPr>
        <p:spPr>
          <a:xfrm>
            <a:off x="107504" y="3653269"/>
            <a:ext cx="5400600" cy="2554545"/>
          </a:xfrm>
          <a:prstGeom prst="rect">
            <a:avLst/>
          </a:prstGeom>
        </p:spPr>
        <p:txBody>
          <a:bodyPr wrap="square">
            <a:spAutoFit/>
          </a:bodyPr>
          <a:lstStyle/>
          <a:p>
            <a:endParaRPr lang="sr-Cyrl-RS" sz="1000" dirty="0">
              <a:latin typeface="+mn-lt"/>
            </a:endParaRPr>
          </a:p>
          <a:p>
            <a:pPr marL="285750" indent="-285750">
              <a:buFont typeface="Arial" panose="020B0604020202020204" pitchFamily="34" charset="0"/>
              <a:buChar char="•"/>
            </a:pPr>
            <a:r>
              <a:rPr lang="en-US" sz="2000" dirty="0">
                <a:latin typeface="+mn-lt"/>
              </a:rPr>
              <a:t>The virus is occasionally reactivated and causes clinical manifestations (reactivation is possible even without clinical manifestations)</a:t>
            </a:r>
          </a:p>
          <a:p>
            <a:pPr marL="285750" indent="-285750">
              <a:buFont typeface="Arial" panose="020B0604020202020204" pitchFamily="34" charset="0"/>
              <a:buChar char="•"/>
            </a:pPr>
            <a:endParaRPr lang="sr-Cyrl-RS" sz="1000" dirty="0">
              <a:latin typeface="+mn-lt"/>
            </a:endParaRPr>
          </a:p>
          <a:p>
            <a:pPr marL="285750" indent="-285750">
              <a:buFont typeface="Arial" panose="020B0604020202020204" pitchFamily="34" charset="0"/>
              <a:buChar char="•"/>
            </a:pPr>
            <a:r>
              <a:rPr lang="en-US" sz="2000" dirty="0">
                <a:latin typeface="+mn-lt"/>
              </a:rPr>
              <a:t>Predisposing factors preceding reactivation: UV exposure, fever, emotional stress, trauma</a:t>
            </a:r>
            <a:r>
              <a:rPr lang="sr-Cyrl-CS" sz="2000" dirty="0">
                <a:latin typeface="+mn-lt"/>
              </a:rPr>
              <a:t>...</a:t>
            </a:r>
            <a:endParaRPr lang="en-US" sz="2000" dirty="0">
              <a:latin typeface="+mn-lt"/>
            </a:endParaRPr>
          </a:p>
        </p:txBody>
      </p:sp>
      <p:sp>
        <p:nvSpPr>
          <p:cNvPr id="3" name="Rectangle 2"/>
          <p:cNvSpPr/>
          <p:nvPr/>
        </p:nvSpPr>
        <p:spPr>
          <a:xfrm>
            <a:off x="251520" y="2888219"/>
            <a:ext cx="8784976" cy="461665"/>
          </a:xfrm>
          <a:prstGeom prst="rect">
            <a:avLst/>
          </a:prstGeom>
        </p:spPr>
        <p:txBody>
          <a:bodyPr wrap="square">
            <a:spAutoFit/>
          </a:bodyPr>
          <a:lstStyle/>
          <a:p>
            <a:pPr algn="ctr" fontAlgn="auto">
              <a:spcAft>
                <a:spcPts val="0"/>
              </a:spcAft>
              <a:buFont typeface="Arial" pitchFamily="34" charset="0"/>
              <a:buNone/>
              <a:defRPr/>
            </a:pPr>
            <a:r>
              <a:rPr lang="en-US" sz="2400" b="1" dirty="0">
                <a:solidFill>
                  <a:srgbClr val="FF0000"/>
                </a:solidFill>
                <a:latin typeface="Palatino Linotype" pitchFamily="18" charset="0"/>
              </a:rPr>
              <a:t>Elimination of latent infections is impossible</a:t>
            </a:r>
            <a:r>
              <a:rPr lang="sr-Cyrl-CS" sz="2400" b="1" dirty="0">
                <a:latin typeface="Palatino Linotype" pitchFamily="18" charset="0"/>
              </a:rPr>
              <a:t>!!!</a:t>
            </a:r>
            <a:endParaRPr lang="ru-RU" sz="2400" b="1" dirty="0">
              <a:solidFill>
                <a:srgbClr val="FF0000"/>
              </a:solidFill>
              <a:latin typeface="Palatino Linotype"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988"/>
            <a:ext cx="9144000" cy="971551"/>
          </a:xfrm>
          <a:solidFill>
            <a:schemeClr val="bg2">
              <a:lumMod val="90000"/>
            </a:schemeClr>
          </a:solidFill>
        </p:spPr>
        <p:txBody>
          <a:bodyPr rtlCol="0">
            <a:noAutofit/>
          </a:bodyPr>
          <a:lstStyle/>
          <a:p>
            <a:pPr fontAlgn="auto">
              <a:spcAft>
                <a:spcPts val="0"/>
              </a:spcAft>
              <a:defRPr/>
            </a:pPr>
            <a:r>
              <a:rPr lang="ru-RU" sz="2400" b="1" dirty="0">
                <a:latin typeface="Palatino Linotype" pitchFamily="18" charset="0"/>
              </a:rPr>
              <a:t> </a:t>
            </a:r>
            <a:r>
              <a:rPr lang="en-US" sz="2400" b="1" dirty="0">
                <a:solidFill>
                  <a:schemeClr val="accent1">
                    <a:lumMod val="75000"/>
                  </a:schemeClr>
                </a:solidFill>
                <a:latin typeface="Palatino Linotype" pitchFamily="18" charset="0"/>
              </a:rPr>
              <a:t>HSV-1</a:t>
            </a:r>
            <a:r>
              <a:rPr lang="sr-Cyrl-RS" sz="2400" b="1" dirty="0">
                <a:solidFill>
                  <a:schemeClr val="accent1">
                    <a:lumMod val="75000"/>
                  </a:schemeClr>
                </a:solidFill>
                <a:latin typeface="Palatino Linotype" pitchFamily="18" charset="0"/>
              </a:rPr>
              <a:t> </a:t>
            </a:r>
            <a:r>
              <a:rPr lang="en-US" sz="2400" b="1" dirty="0">
                <a:solidFill>
                  <a:schemeClr val="accent1">
                    <a:lumMod val="75000"/>
                  </a:schemeClr>
                </a:solidFill>
                <a:latin typeface="Palatino Linotype" pitchFamily="18" charset="0"/>
              </a:rPr>
              <a:t>and HSV-2</a:t>
            </a:r>
            <a:br>
              <a:rPr lang="sr-Cyrl-RS" sz="2400" b="1" dirty="0">
                <a:solidFill>
                  <a:schemeClr val="accent1">
                    <a:lumMod val="75000"/>
                  </a:schemeClr>
                </a:solidFill>
                <a:latin typeface="Palatino Linotype" pitchFamily="18" charset="0"/>
              </a:rPr>
            </a:br>
            <a:r>
              <a:rPr lang="sr-Cyrl-RS" sz="2400" b="1" dirty="0">
                <a:solidFill>
                  <a:schemeClr val="accent1">
                    <a:lumMod val="75000"/>
                  </a:schemeClr>
                </a:solidFill>
                <a:latin typeface="Palatino Linotype" pitchFamily="18" charset="0"/>
              </a:rPr>
              <a:t>-</a:t>
            </a:r>
            <a:r>
              <a:rPr lang="en-US" sz="2400" b="1" dirty="0">
                <a:solidFill>
                  <a:schemeClr val="accent1">
                    <a:lumMod val="75000"/>
                  </a:schemeClr>
                </a:solidFill>
                <a:latin typeface="Palatino Linotype" pitchFamily="18" charset="0"/>
              </a:rPr>
              <a:t>immunity</a:t>
            </a:r>
            <a:r>
              <a:rPr lang="sr-Cyrl-RS" sz="2400" b="1" dirty="0">
                <a:solidFill>
                  <a:schemeClr val="accent1">
                    <a:lumMod val="75000"/>
                  </a:schemeClr>
                </a:solidFill>
                <a:latin typeface="Palatino Linotype" pitchFamily="18" charset="0"/>
              </a:rPr>
              <a:t>: </a:t>
            </a:r>
            <a:r>
              <a:rPr lang="en-US" sz="2400" b="1" dirty="0">
                <a:solidFill>
                  <a:schemeClr val="accent1">
                    <a:lumMod val="75000"/>
                  </a:schemeClr>
                </a:solidFill>
                <a:latin typeface="Palatino Linotype" pitchFamily="18" charset="0"/>
              </a:rPr>
              <a:t>neutralizing antibodies and cellular immunity</a:t>
            </a:r>
            <a:r>
              <a:rPr lang="sr-Cyrl-RS" sz="2400" b="1" dirty="0">
                <a:solidFill>
                  <a:schemeClr val="accent1">
                    <a:lumMod val="75000"/>
                  </a:schemeClr>
                </a:solidFill>
                <a:latin typeface="Palatino Linotype" pitchFamily="18" charset="0"/>
              </a:rPr>
              <a:t>-</a:t>
            </a:r>
            <a:endParaRPr lang="en-US" sz="2400" b="1" dirty="0">
              <a:solidFill>
                <a:schemeClr val="accent1">
                  <a:lumMod val="75000"/>
                </a:schemeClr>
              </a:solidFill>
              <a:latin typeface="Palatino Linotype" pitchFamily="18" charset="0"/>
            </a:endParaRPr>
          </a:p>
        </p:txBody>
      </p:sp>
      <p:sp>
        <p:nvSpPr>
          <p:cNvPr id="4" name="Content Placeholder 3"/>
          <p:cNvSpPr>
            <a:spLocks noGrp="1"/>
          </p:cNvSpPr>
          <p:nvPr>
            <p:ph idx="1"/>
          </p:nvPr>
        </p:nvSpPr>
        <p:spPr>
          <a:xfrm>
            <a:off x="0" y="1052736"/>
            <a:ext cx="9144000" cy="2448272"/>
          </a:xfrm>
        </p:spPr>
        <p:txBody>
          <a:bodyPr rtlCol="0">
            <a:noAutofit/>
          </a:bodyPr>
          <a:lstStyle/>
          <a:p>
            <a:r>
              <a:rPr lang="en-US" sz="1800" dirty="0"/>
              <a:t>In individuals with cellular immune deficiency, HSV reactivation may be associated with prolonged virus excretion and persistence of lesions</a:t>
            </a:r>
          </a:p>
          <a:p>
            <a:r>
              <a:rPr lang="en-US" sz="1800" b="1" dirty="0">
                <a:solidFill>
                  <a:srgbClr val="C00000"/>
                </a:solidFill>
              </a:rPr>
              <a:t>Circulating antibodies </a:t>
            </a:r>
            <a:r>
              <a:rPr lang="en-US" sz="1800" dirty="0"/>
              <a:t>protect against exogenous infections</a:t>
            </a:r>
            <a:r>
              <a:rPr lang="sr-Cyrl-RS" sz="1800" dirty="0"/>
              <a:t>, </a:t>
            </a:r>
            <a:r>
              <a:rPr lang="en-US" sz="1800" dirty="0"/>
              <a:t>and </a:t>
            </a:r>
            <a:r>
              <a:rPr lang="en-US" sz="1800" b="1" dirty="0" err="1">
                <a:solidFill>
                  <a:srgbClr val="C00000"/>
                </a:solidFill>
              </a:rPr>
              <a:t>cytotoxic</a:t>
            </a:r>
            <a:r>
              <a:rPr lang="en-US" sz="1800" b="1" dirty="0">
                <a:solidFill>
                  <a:srgbClr val="C00000"/>
                </a:solidFill>
              </a:rPr>
              <a:t> lymphocytes </a:t>
            </a:r>
            <a:r>
              <a:rPr lang="en-US" sz="1800" dirty="0"/>
              <a:t>control the spread of the virus</a:t>
            </a:r>
          </a:p>
          <a:p>
            <a:r>
              <a:rPr lang="en-US" sz="1800" b="1" dirty="0"/>
              <a:t>During latency</a:t>
            </a:r>
            <a:r>
              <a:rPr lang="sr-Cyrl-CS" sz="1800" b="1" dirty="0"/>
              <a:t>, </a:t>
            </a:r>
            <a:r>
              <a:rPr lang="en-US" sz="1800" b="1" dirty="0"/>
              <a:t>HSV-1 and HSV-2 </a:t>
            </a:r>
            <a:r>
              <a:rPr lang="en-US" sz="1800" dirty="0"/>
              <a:t>do not express viral proteins</a:t>
            </a:r>
            <a:r>
              <a:rPr lang="sr-Cyrl-CS" sz="1800" dirty="0"/>
              <a:t>,</a:t>
            </a:r>
            <a:r>
              <a:rPr lang="en-US" sz="1800" dirty="0"/>
              <a:t> so </a:t>
            </a:r>
            <a:r>
              <a:rPr lang="en-US" sz="1800" b="1" dirty="0"/>
              <a:t>they hide well from the immune system</a:t>
            </a:r>
            <a:endParaRPr lang="sr-Cyrl-RS" sz="1800" b="1" dirty="0"/>
          </a:p>
          <a:p>
            <a:r>
              <a:rPr lang="en-US" sz="1800" dirty="0"/>
              <a:t>However, reactivation is much more common in immunodeficient individuals</a:t>
            </a:r>
            <a:endParaRPr lang="sr-Cyrl-RS" sz="1800" dirty="0"/>
          </a:p>
        </p:txBody>
      </p:sp>
      <p:pic>
        <p:nvPicPr>
          <p:cNvPr id="110594" name="Picture 2" descr="HSV-2 and host interactions in nerve root ganglia."/>
          <p:cNvPicPr>
            <a:picLocks noChangeAspect="1" noChangeArrowheads="1"/>
          </p:cNvPicPr>
          <p:nvPr/>
        </p:nvPicPr>
        <p:blipFill>
          <a:blip r:embed="rId2" cstate="print"/>
          <a:srcRect/>
          <a:stretch>
            <a:fillRect/>
          </a:stretch>
        </p:blipFill>
        <p:spPr bwMode="auto">
          <a:xfrm>
            <a:off x="0" y="3501008"/>
            <a:ext cx="9010650" cy="3356992"/>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988"/>
            <a:ext cx="9144000" cy="971551"/>
          </a:xfrm>
          <a:solidFill>
            <a:schemeClr val="bg2">
              <a:lumMod val="90000"/>
            </a:schemeClr>
          </a:solidFill>
        </p:spPr>
        <p:txBody>
          <a:bodyPr rtlCol="0">
            <a:noAutofit/>
          </a:bodyPr>
          <a:lstStyle/>
          <a:p>
            <a:pPr fontAlgn="auto">
              <a:spcAft>
                <a:spcPts val="0"/>
              </a:spcAft>
              <a:defRPr/>
            </a:pPr>
            <a:r>
              <a:rPr lang="ru-RU" sz="2800" b="1" dirty="0">
                <a:solidFill>
                  <a:schemeClr val="accent1">
                    <a:lumMod val="75000"/>
                  </a:schemeClr>
                </a:solidFill>
                <a:latin typeface="Palatino Linotype" pitchFamily="18" charset="0"/>
              </a:rPr>
              <a:t> </a:t>
            </a:r>
            <a:r>
              <a:rPr lang="en-US" sz="2800" b="1" dirty="0">
                <a:solidFill>
                  <a:schemeClr val="accent1">
                    <a:lumMod val="75000"/>
                  </a:schemeClr>
                </a:solidFill>
                <a:latin typeface="Palatino Linotype" pitchFamily="18" charset="0"/>
              </a:rPr>
              <a:t>HSV-1</a:t>
            </a:r>
            <a:br>
              <a:rPr lang="sr-Cyrl-RS" sz="2800" b="1" dirty="0">
                <a:solidFill>
                  <a:schemeClr val="accent1">
                    <a:lumMod val="75000"/>
                  </a:schemeClr>
                </a:solidFill>
                <a:latin typeface="Palatino Linotype" pitchFamily="18" charset="0"/>
              </a:rPr>
            </a:br>
            <a:r>
              <a:rPr lang="sr-Cyrl-RS" sz="2800" b="1" dirty="0">
                <a:solidFill>
                  <a:schemeClr val="accent1">
                    <a:lumMod val="75000"/>
                  </a:schemeClr>
                </a:solidFill>
                <a:latin typeface="Palatino Linotype" pitchFamily="18" charset="0"/>
              </a:rPr>
              <a:t>-</a:t>
            </a:r>
            <a:r>
              <a:rPr lang="en-US" sz="2800" b="1" dirty="0">
                <a:solidFill>
                  <a:schemeClr val="accent1">
                    <a:lumMod val="75000"/>
                  </a:schemeClr>
                </a:solidFill>
                <a:latin typeface="Palatino Linotype" pitchFamily="18" charset="0"/>
              </a:rPr>
              <a:t>clinical manifestations</a:t>
            </a:r>
            <a:r>
              <a:rPr lang="sr-Cyrl-RS" sz="2800" b="1" dirty="0">
                <a:solidFill>
                  <a:schemeClr val="accent1">
                    <a:lumMod val="75000"/>
                  </a:schemeClr>
                </a:solidFill>
                <a:latin typeface="Palatino Linotype" pitchFamily="18" charset="0"/>
              </a:rPr>
              <a:t>-</a:t>
            </a:r>
            <a:endParaRPr lang="en-US" sz="2800" b="1" dirty="0">
              <a:solidFill>
                <a:schemeClr val="accent1">
                  <a:lumMod val="75000"/>
                </a:schemeClr>
              </a:solidFill>
              <a:latin typeface="Palatino Linotype" pitchFamily="18" charset="0"/>
            </a:endParaRPr>
          </a:p>
        </p:txBody>
      </p:sp>
      <p:pic>
        <p:nvPicPr>
          <p:cNvPr id="8" name="Picture 4" descr="http://www.intechopen.com/source/html/46273/media/fig1a.png"/>
          <p:cNvPicPr>
            <a:picLocks noChangeAspect="1" noChangeArrowheads="1"/>
          </p:cNvPicPr>
          <p:nvPr/>
        </p:nvPicPr>
        <p:blipFill>
          <a:blip r:embed="rId2" cstate="print"/>
          <a:srcRect/>
          <a:stretch>
            <a:fillRect/>
          </a:stretch>
        </p:blipFill>
        <p:spPr bwMode="auto">
          <a:xfrm>
            <a:off x="5508104" y="1268760"/>
            <a:ext cx="3572956" cy="5040560"/>
          </a:xfrm>
          <a:prstGeom prst="rect">
            <a:avLst/>
          </a:prstGeom>
          <a:noFill/>
        </p:spPr>
      </p:pic>
      <p:sp>
        <p:nvSpPr>
          <p:cNvPr id="5" name="Rectangle 4"/>
          <p:cNvSpPr/>
          <p:nvPr/>
        </p:nvSpPr>
        <p:spPr>
          <a:xfrm>
            <a:off x="12576" y="1700808"/>
            <a:ext cx="5220072" cy="4093428"/>
          </a:xfrm>
          <a:prstGeom prst="rect">
            <a:avLst/>
          </a:prstGeom>
        </p:spPr>
        <p:txBody>
          <a:bodyPr wrap="square">
            <a:spAutoFit/>
          </a:bodyPr>
          <a:lstStyle/>
          <a:p>
            <a:pPr marL="342900" indent="-342900">
              <a:buFont typeface="Arial" panose="020B0604020202020204" pitchFamily="34" charset="0"/>
              <a:buChar char="•"/>
            </a:pPr>
            <a:r>
              <a:rPr lang="en-US" sz="2000" b="1" dirty="0">
                <a:latin typeface="+mn-lt"/>
              </a:rPr>
              <a:t>Ectoderm infection </a:t>
            </a:r>
            <a:r>
              <a:rPr lang="en-US" sz="2000" dirty="0">
                <a:latin typeface="+mn-lt"/>
              </a:rPr>
              <a:t>(skin, mouth, conjunctiva and nervous system)</a:t>
            </a:r>
            <a:endParaRPr lang="ru-RU" sz="2000" dirty="0">
              <a:latin typeface="+mn-lt"/>
            </a:endParaRPr>
          </a:p>
          <a:p>
            <a:endParaRPr lang="sr-Cyrl-RS" sz="2000" dirty="0">
              <a:latin typeface="+mn-lt"/>
            </a:endParaRPr>
          </a:p>
          <a:p>
            <a:pPr marL="342900" indent="-342900">
              <a:buFont typeface="Arial" panose="020B0604020202020204" pitchFamily="34" charset="0"/>
              <a:buChar char="•"/>
            </a:pPr>
            <a:r>
              <a:rPr lang="en-US" sz="2000" dirty="0">
                <a:latin typeface="+mn-lt"/>
              </a:rPr>
              <a:t>Clinically, HSV-1 infection is characterized by the appearance of grouped or individual </a:t>
            </a:r>
            <a:r>
              <a:rPr lang="en-US" sz="2000" b="1" dirty="0">
                <a:solidFill>
                  <a:srgbClr val="C00000"/>
                </a:solidFill>
                <a:latin typeface="+mn-lt"/>
              </a:rPr>
              <a:t>vesicles</a:t>
            </a:r>
            <a:r>
              <a:rPr lang="en-US" sz="2000" dirty="0">
                <a:latin typeface="+mn-lt"/>
              </a:rPr>
              <a:t> that can become </a:t>
            </a:r>
            <a:r>
              <a:rPr lang="en-US" sz="2000" b="1" dirty="0">
                <a:latin typeface="+mn-lt"/>
              </a:rPr>
              <a:t>pustules</a:t>
            </a:r>
            <a:r>
              <a:rPr lang="en-US" sz="2000" dirty="0">
                <a:latin typeface="+mn-lt"/>
              </a:rPr>
              <a:t>, coalesce, and later burst and give multiple and single </a:t>
            </a:r>
            <a:r>
              <a:rPr lang="en-US" sz="2000" b="1" dirty="0">
                <a:latin typeface="+mn-lt"/>
              </a:rPr>
              <a:t>ulcerations</a:t>
            </a:r>
            <a:r>
              <a:rPr lang="en-US" sz="2000" dirty="0">
                <a:latin typeface="+mn-lt"/>
              </a:rPr>
              <a:t>.</a:t>
            </a:r>
          </a:p>
          <a:p>
            <a:pPr marL="342900" indent="-342900">
              <a:buFont typeface="Arial" panose="020B0604020202020204" pitchFamily="34" charset="0"/>
              <a:buChar char="•"/>
            </a:pPr>
            <a:endParaRPr lang="sr-Cyrl-CS" sz="2000" dirty="0">
              <a:latin typeface="+mn-lt"/>
            </a:endParaRPr>
          </a:p>
          <a:p>
            <a:pPr marL="342900" indent="-342900">
              <a:buFont typeface="Arial" panose="020B0604020202020204" pitchFamily="34" charset="0"/>
              <a:buChar char="•"/>
            </a:pPr>
            <a:r>
              <a:rPr lang="en-US" sz="2000" dirty="0">
                <a:latin typeface="+mn-lt"/>
              </a:rPr>
              <a:t>HSV-1 can generally be isolated from all of these lesions, but the virus titer decreases as the lesion progresses.</a:t>
            </a:r>
            <a:endParaRPr lang="ru-RU" sz="2000" dirty="0">
              <a:latin typeface="+mn-l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987"/>
            <a:ext cx="9144000" cy="863700"/>
          </a:xfrm>
          <a:solidFill>
            <a:schemeClr val="bg2">
              <a:lumMod val="90000"/>
            </a:schemeClr>
          </a:solidFill>
        </p:spPr>
        <p:txBody>
          <a:bodyPr rtlCol="0">
            <a:noAutofit/>
          </a:bodyPr>
          <a:lstStyle/>
          <a:p>
            <a:pPr fontAlgn="auto">
              <a:spcAft>
                <a:spcPts val="0"/>
              </a:spcAft>
              <a:defRPr/>
            </a:pPr>
            <a:r>
              <a:rPr lang="ru-RU" sz="2600" b="1" dirty="0">
                <a:latin typeface="Palatino Linotype" pitchFamily="18" charset="0"/>
              </a:rPr>
              <a:t> </a:t>
            </a:r>
            <a:r>
              <a:rPr lang="en-US" sz="2600" b="1" dirty="0">
                <a:solidFill>
                  <a:schemeClr val="accent1">
                    <a:lumMod val="75000"/>
                  </a:schemeClr>
                </a:solidFill>
                <a:latin typeface="Palatino Linotype" pitchFamily="18" charset="0"/>
              </a:rPr>
              <a:t>HSV-1</a:t>
            </a:r>
            <a:br>
              <a:rPr lang="sr-Cyrl-RS" sz="2600" b="1" dirty="0">
                <a:solidFill>
                  <a:schemeClr val="accent1">
                    <a:lumMod val="75000"/>
                  </a:schemeClr>
                </a:solidFill>
                <a:latin typeface="Palatino Linotype" pitchFamily="18" charset="0"/>
              </a:rPr>
            </a:br>
            <a:r>
              <a:rPr lang="sr-Cyrl-RS" sz="2600" b="1" dirty="0">
                <a:solidFill>
                  <a:schemeClr val="accent1">
                    <a:lumMod val="75000"/>
                  </a:schemeClr>
                </a:solidFill>
                <a:latin typeface="Palatino Linotype" pitchFamily="18" charset="0"/>
              </a:rPr>
              <a:t>-</a:t>
            </a:r>
            <a:r>
              <a:rPr lang="en-US" sz="2400" b="1" dirty="0">
                <a:solidFill>
                  <a:schemeClr val="accent1">
                    <a:lumMod val="75000"/>
                  </a:schemeClr>
                </a:solidFill>
                <a:latin typeface="Palatino Linotype" pitchFamily="18" charset="0"/>
              </a:rPr>
              <a:t> clinical manifestations </a:t>
            </a:r>
            <a:r>
              <a:rPr lang="sr-Cyrl-RS" sz="2600" b="1" dirty="0">
                <a:solidFill>
                  <a:schemeClr val="accent1">
                    <a:lumMod val="75000"/>
                  </a:schemeClr>
                </a:solidFill>
                <a:latin typeface="Palatino Linotype" pitchFamily="18" charset="0"/>
              </a:rPr>
              <a:t>-</a:t>
            </a:r>
            <a:endParaRPr lang="en-US" sz="2600" b="1" dirty="0">
              <a:solidFill>
                <a:schemeClr val="accent1">
                  <a:lumMod val="75000"/>
                </a:schemeClr>
              </a:solidFill>
              <a:latin typeface="Palatino Linotype" pitchFamily="18" charset="0"/>
            </a:endParaRPr>
          </a:p>
        </p:txBody>
      </p:sp>
      <p:sp>
        <p:nvSpPr>
          <p:cNvPr id="6" name="Rectangle 5"/>
          <p:cNvSpPr/>
          <p:nvPr/>
        </p:nvSpPr>
        <p:spPr>
          <a:xfrm>
            <a:off x="35496" y="1052736"/>
            <a:ext cx="8208912" cy="4154984"/>
          </a:xfrm>
          <a:prstGeom prst="rect">
            <a:avLst/>
          </a:prstGeom>
        </p:spPr>
        <p:txBody>
          <a:bodyPr wrap="square">
            <a:spAutoFit/>
          </a:bodyPr>
          <a:lstStyle/>
          <a:p>
            <a:r>
              <a:rPr lang="en-US" sz="2400" b="1" dirty="0">
                <a:latin typeface="+mn-lt"/>
              </a:rPr>
              <a:t>Primary herpes</a:t>
            </a:r>
            <a:r>
              <a:rPr lang="sr-Cyrl-RS" sz="2400" b="1" dirty="0">
                <a:latin typeface="+mn-lt"/>
              </a:rPr>
              <a:t>:</a:t>
            </a:r>
          </a:p>
          <a:p>
            <a:pPr marL="342900" indent="-342900">
              <a:buFont typeface="Arial" panose="020B0604020202020204" pitchFamily="34" charset="0"/>
              <a:buChar char="•"/>
            </a:pPr>
            <a:r>
              <a:rPr lang="en-US" sz="2400" dirty="0">
                <a:latin typeface="+mn-lt"/>
              </a:rPr>
              <a:t>Gingivostomatitis</a:t>
            </a:r>
            <a:r>
              <a:rPr lang="sr-Cyrl-RS" sz="2400" dirty="0">
                <a:latin typeface="+mn-lt"/>
              </a:rPr>
              <a:t>, </a:t>
            </a:r>
            <a:r>
              <a:rPr lang="en-US" sz="2400" dirty="0">
                <a:latin typeface="+mn-lt"/>
              </a:rPr>
              <a:t>most common</a:t>
            </a:r>
            <a:endParaRPr lang="sr-Cyrl-RS" sz="2400" dirty="0">
              <a:latin typeface="+mn-lt"/>
            </a:endParaRPr>
          </a:p>
          <a:p>
            <a:pPr marL="342900" indent="-342900">
              <a:buFont typeface="Arial" panose="020B0604020202020204" pitchFamily="34" charset="0"/>
              <a:buChar char="•"/>
            </a:pPr>
            <a:r>
              <a:rPr lang="en-US" sz="2400" dirty="0">
                <a:latin typeface="+mn-lt"/>
              </a:rPr>
              <a:t>Conjunctivitis and keratitis</a:t>
            </a:r>
            <a:endParaRPr lang="sr-Cyrl-RS" sz="2400" dirty="0">
              <a:latin typeface="+mn-lt"/>
            </a:endParaRPr>
          </a:p>
          <a:p>
            <a:pPr marL="342900" indent="-342900">
              <a:buFont typeface="Arial" panose="020B0604020202020204" pitchFamily="34" charset="0"/>
              <a:buChar char="•"/>
            </a:pPr>
            <a:r>
              <a:rPr lang="en-US" sz="2400" dirty="0">
                <a:latin typeface="+mn-lt"/>
              </a:rPr>
              <a:t>Encephalitis</a:t>
            </a:r>
            <a:endParaRPr lang="sr-Cyrl-RS" sz="2400" dirty="0">
              <a:latin typeface="+mn-lt"/>
            </a:endParaRPr>
          </a:p>
          <a:p>
            <a:pPr marL="342900" indent="-342900">
              <a:buFont typeface="Arial" panose="020B0604020202020204" pitchFamily="34" charset="0"/>
              <a:buChar char="•"/>
            </a:pPr>
            <a:r>
              <a:rPr lang="en-US" sz="2400" dirty="0">
                <a:latin typeface="+mn-lt"/>
              </a:rPr>
              <a:t>Herpetic whitlow </a:t>
            </a:r>
            <a:r>
              <a:rPr lang="sr-Cyrl-RS" sz="2400" dirty="0">
                <a:latin typeface="+mn-lt"/>
              </a:rPr>
              <a:t>(</a:t>
            </a:r>
            <a:r>
              <a:rPr lang="en-US" sz="2400" dirty="0">
                <a:latin typeface="+mn-lt"/>
              </a:rPr>
              <a:t>around nails</a:t>
            </a:r>
            <a:r>
              <a:rPr lang="sr-Cyrl-RS" sz="2400" dirty="0">
                <a:latin typeface="+mn-lt"/>
              </a:rPr>
              <a:t>)</a:t>
            </a:r>
          </a:p>
          <a:p>
            <a:endParaRPr lang="sr-Cyrl-RS" sz="2400" dirty="0">
              <a:latin typeface="+mn-lt"/>
            </a:endParaRPr>
          </a:p>
          <a:p>
            <a:endParaRPr lang="sr-Cyrl-RS" sz="2400" b="1" dirty="0">
              <a:latin typeface="+mn-lt"/>
            </a:endParaRPr>
          </a:p>
          <a:p>
            <a:r>
              <a:rPr lang="en-US" sz="2400" b="1" dirty="0">
                <a:latin typeface="+mn-lt"/>
              </a:rPr>
              <a:t>Virus reactivation</a:t>
            </a:r>
            <a:r>
              <a:rPr lang="sr-Cyrl-RS" sz="2400" b="1" dirty="0">
                <a:latin typeface="+mn-lt"/>
              </a:rPr>
              <a:t>:</a:t>
            </a:r>
          </a:p>
          <a:p>
            <a:pPr marL="342900" indent="-342900">
              <a:buFont typeface="Arial" panose="020B0604020202020204" pitchFamily="34" charset="0"/>
              <a:buChar char="•"/>
            </a:pPr>
            <a:r>
              <a:rPr lang="en-US" sz="2400" dirty="0">
                <a:latin typeface="+mn-lt"/>
              </a:rPr>
              <a:t>Cold sores </a:t>
            </a:r>
            <a:endParaRPr lang="sr-Cyrl-RS" sz="2400" dirty="0">
              <a:latin typeface="+mn-lt"/>
            </a:endParaRPr>
          </a:p>
          <a:p>
            <a:pPr marL="342900" indent="-342900">
              <a:buFont typeface="Arial" panose="020B0604020202020204" pitchFamily="34" charset="0"/>
              <a:buChar char="•"/>
            </a:pPr>
            <a:r>
              <a:rPr lang="en-US" sz="2400" dirty="0">
                <a:solidFill>
                  <a:prstClr val="black"/>
                </a:solidFill>
                <a:latin typeface="Palatino Linotype"/>
              </a:rPr>
              <a:t>Encephalitis</a:t>
            </a:r>
            <a:endParaRPr lang="ru-RU" sz="2400" dirty="0">
              <a:latin typeface="+mn-lt"/>
            </a:endParaRPr>
          </a:p>
          <a:p>
            <a:pPr marL="342900" indent="-342900">
              <a:buFont typeface="Arial" panose="020B0604020202020204" pitchFamily="34" charset="0"/>
              <a:buChar char="•"/>
            </a:pPr>
            <a:endParaRPr lang="en-US" sz="2400" dirty="0">
              <a:latin typeface="+mn-lt"/>
            </a:endParaRPr>
          </a:p>
        </p:txBody>
      </p:sp>
      <p:pic>
        <p:nvPicPr>
          <p:cNvPr id="1026" name="Picture 2" descr="http://www.123esaaf.com/Diseases/Herpetic%20Whitlow/03.jpg"/>
          <p:cNvPicPr>
            <a:picLocks noChangeAspect="1" noChangeArrowheads="1"/>
          </p:cNvPicPr>
          <p:nvPr/>
        </p:nvPicPr>
        <p:blipFill>
          <a:blip r:embed="rId2" cstate="print"/>
          <a:srcRect/>
          <a:stretch>
            <a:fillRect/>
          </a:stretch>
        </p:blipFill>
        <p:spPr bwMode="auto">
          <a:xfrm>
            <a:off x="5832648" y="4653136"/>
            <a:ext cx="3203848" cy="2077582"/>
          </a:xfrm>
          <a:prstGeom prst="rect">
            <a:avLst/>
          </a:prstGeom>
          <a:noFill/>
        </p:spPr>
      </p:pic>
      <p:pic>
        <p:nvPicPr>
          <p:cNvPr id="1028" name="Picture 4" descr="http://m4.wyanokecdn.com/e3b9e39fcb1b4a9dd6d3fc10e558c617.jpg"/>
          <p:cNvPicPr>
            <a:picLocks noChangeAspect="1" noChangeArrowheads="1"/>
          </p:cNvPicPr>
          <p:nvPr/>
        </p:nvPicPr>
        <p:blipFill>
          <a:blip r:embed="rId3" cstate="print"/>
          <a:srcRect/>
          <a:stretch>
            <a:fillRect/>
          </a:stretch>
        </p:blipFill>
        <p:spPr bwMode="auto">
          <a:xfrm>
            <a:off x="2593481" y="4653136"/>
            <a:ext cx="3130647" cy="2090168"/>
          </a:xfrm>
          <a:prstGeom prst="rect">
            <a:avLst/>
          </a:prstGeom>
          <a:noFill/>
        </p:spPr>
      </p:pic>
      <p:pic>
        <p:nvPicPr>
          <p:cNvPr id="1030" name="Picture 6" descr="http://images.radiopaedia.org/images/539483/4361989d19560a5808c60f83114961.jpg"/>
          <p:cNvPicPr>
            <a:picLocks noChangeAspect="1" noChangeArrowheads="1"/>
          </p:cNvPicPr>
          <p:nvPr/>
        </p:nvPicPr>
        <p:blipFill>
          <a:blip r:embed="rId4" cstate="print"/>
          <a:srcRect/>
          <a:stretch>
            <a:fillRect/>
          </a:stretch>
        </p:blipFill>
        <p:spPr bwMode="auto">
          <a:xfrm>
            <a:off x="6225683" y="836712"/>
            <a:ext cx="2918317" cy="3348826"/>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988"/>
            <a:ext cx="9144000" cy="971551"/>
          </a:xfrm>
          <a:solidFill>
            <a:schemeClr val="bg2">
              <a:lumMod val="90000"/>
            </a:schemeClr>
          </a:solidFill>
        </p:spPr>
        <p:txBody>
          <a:bodyPr rtlCol="0">
            <a:noAutofit/>
          </a:bodyPr>
          <a:lstStyle/>
          <a:p>
            <a:pPr fontAlgn="auto">
              <a:spcAft>
                <a:spcPts val="0"/>
              </a:spcAft>
              <a:defRPr/>
            </a:pPr>
            <a:r>
              <a:rPr lang="ru-RU" sz="2800" b="1" dirty="0">
                <a:solidFill>
                  <a:schemeClr val="accent1">
                    <a:lumMod val="75000"/>
                  </a:schemeClr>
                </a:solidFill>
                <a:latin typeface="Palatino Linotype" pitchFamily="18" charset="0"/>
              </a:rPr>
              <a:t> </a:t>
            </a:r>
            <a:r>
              <a:rPr lang="en-US" sz="2800" b="1" dirty="0">
                <a:solidFill>
                  <a:schemeClr val="accent1">
                    <a:lumMod val="75000"/>
                  </a:schemeClr>
                </a:solidFill>
                <a:latin typeface="Palatino Linotype" pitchFamily="18" charset="0"/>
              </a:rPr>
              <a:t>HSV-</a:t>
            </a:r>
            <a:r>
              <a:rPr lang="sr-Cyrl-RS" sz="2800" b="1" dirty="0">
                <a:solidFill>
                  <a:schemeClr val="accent1">
                    <a:lumMod val="75000"/>
                  </a:schemeClr>
                </a:solidFill>
                <a:latin typeface="Palatino Linotype" pitchFamily="18" charset="0"/>
              </a:rPr>
              <a:t>2</a:t>
            </a:r>
            <a:br>
              <a:rPr lang="sr-Cyrl-RS" sz="2800" b="1" dirty="0">
                <a:solidFill>
                  <a:schemeClr val="accent1">
                    <a:lumMod val="75000"/>
                  </a:schemeClr>
                </a:solidFill>
                <a:latin typeface="Palatino Linotype" pitchFamily="18" charset="0"/>
              </a:rPr>
            </a:br>
            <a:r>
              <a:rPr lang="sr-Cyrl-RS" sz="2800" b="1" dirty="0">
                <a:solidFill>
                  <a:schemeClr val="accent1">
                    <a:lumMod val="75000"/>
                  </a:schemeClr>
                </a:solidFill>
                <a:latin typeface="Palatino Linotype" pitchFamily="18" charset="0"/>
              </a:rPr>
              <a:t>-</a:t>
            </a:r>
            <a:r>
              <a:rPr lang="en-US" sz="2800" b="1" dirty="0">
                <a:solidFill>
                  <a:schemeClr val="accent1">
                    <a:lumMod val="75000"/>
                  </a:schemeClr>
                </a:solidFill>
                <a:latin typeface="Palatino Linotype" pitchFamily="18" charset="0"/>
              </a:rPr>
              <a:t> clinical manifestations </a:t>
            </a:r>
            <a:r>
              <a:rPr lang="sr-Cyrl-RS" sz="2800" b="1" dirty="0">
                <a:solidFill>
                  <a:schemeClr val="accent1">
                    <a:lumMod val="75000"/>
                  </a:schemeClr>
                </a:solidFill>
                <a:latin typeface="Palatino Linotype" pitchFamily="18" charset="0"/>
              </a:rPr>
              <a:t>-</a:t>
            </a:r>
            <a:endParaRPr lang="en-US" sz="2800" b="1" dirty="0">
              <a:solidFill>
                <a:schemeClr val="accent1">
                  <a:lumMod val="75000"/>
                </a:schemeClr>
              </a:solidFill>
              <a:latin typeface="Palatino Linotype" pitchFamily="18" charset="0"/>
            </a:endParaRPr>
          </a:p>
        </p:txBody>
      </p:sp>
      <p:sp>
        <p:nvSpPr>
          <p:cNvPr id="4" name="Content Placeholder 3"/>
          <p:cNvSpPr>
            <a:spLocks noGrp="1"/>
          </p:cNvSpPr>
          <p:nvPr>
            <p:ph idx="1"/>
          </p:nvPr>
        </p:nvSpPr>
        <p:spPr>
          <a:xfrm>
            <a:off x="0" y="1412776"/>
            <a:ext cx="5436096" cy="5012382"/>
          </a:xfrm>
        </p:spPr>
        <p:txBody>
          <a:bodyPr rtlCol="0">
            <a:noAutofit/>
          </a:bodyPr>
          <a:lstStyle/>
          <a:p>
            <a:r>
              <a:rPr lang="en-US" sz="2400" dirty="0"/>
              <a:t>Primary genital herpes </a:t>
            </a:r>
            <a:endParaRPr lang="sr-Cyrl-RS" sz="2400" dirty="0"/>
          </a:p>
          <a:p>
            <a:r>
              <a:rPr lang="en-US" sz="2400" dirty="0"/>
              <a:t>Recurrent genital herpes </a:t>
            </a:r>
            <a:endParaRPr lang="sr-Cyrl-RS" sz="2400" dirty="0"/>
          </a:p>
          <a:p>
            <a:r>
              <a:rPr lang="en-US" sz="2400" dirty="0"/>
              <a:t>Neonatal herpes </a:t>
            </a:r>
            <a:endParaRPr lang="sr-Cyrl-RS" sz="2400" dirty="0"/>
          </a:p>
        </p:txBody>
      </p:sp>
      <p:pic>
        <p:nvPicPr>
          <p:cNvPr id="112642" name="Picture 2" descr="http://www.fujita-hu.ac.jp/~tsutsumi/image/043/4.jpg"/>
          <p:cNvPicPr>
            <a:picLocks noChangeAspect="1" noChangeArrowheads="1"/>
          </p:cNvPicPr>
          <p:nvPr/>
        </p:nvPicPr>
        <p:blipFill>
          <a:blip r:embed="rId2" cstate="print"/>
          <a:srcRect/>
          <a:stretch>
            <a:fillRect/>
          </a:stretch>
        </p:blipFill>
        <p:spPr bwMode="auto">
          <a:xfrm>
            <a:off x="3429000" y="2708920"/>
            <a:ext cx="5715000" cy="3810000"/>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988"/>
            <a:ext cx="9144000" cy="971551"/>
          </a:xfrm>
          <a:solidFill>
            <a:schemeClr val="bg2">
              <a:lumMod val="90000"/>
            </a:schemeClr>
          </a:solidFill>
        </p:spPr>
        <p:txBody>
          <a:bodyPr rtlCol="0">
            <a:noAutofit/>
          </a:bodyPr>
          <a:lstStyle/>
          <a:p>
            <a:pPr algn="l" rtl="0" fontAlgn="auto">
              <a:spcAft>
                <a:spcPts val="0"/>
              </a:spcAft>
              <a:defRPr/>
            </a:pPr>
            <a:r>
              <a:rPr lang="ru-RU" sz="2800" b="1" dirty="0">
                <a:solidFill>
                  <a:schemeClr val="accent1">
                    <a:lumMod val="75000"/>
                  </a:schemeClr>
                </a:solidFill>
                <a:latin typeface="Palatino Linotype" pitchFamily="18" charset="0"/>
              </a:rPr>
              <a:t> </a:t>
            </a:r>
            <a:r>
              <a:rPr lang="sr-Cyrl-RS" sz="2800" b="1" dirty="0">
                <a:solidFill>
                  <a:schemeClr val="accent1">
                    <a:lumMod val="75000"/>
                  </a:schemeClr>
                </a:solidFill>
                <a:latin typeface="Palatino Linotype" pitchFamily="18" charset="0"/>
              </a:rPr>
              <a:t>Neonatal herpes</a:t>
            </a:r>
            <a:br>
              <a:rPr lang="sr-Cyrl-RS" sz="2800" b="1" dirty="0">
                <a:solidFill>
                  <a:schemeClr val="accent1">
                    <a:lumMod val="75000"/>
                  </a:schemeClr>
                </a:solidFill>
                <a:latin typeface="Palatino Linotype" pitchFamily="18" charset="0"/>
              </a:rPr>
            </a:br>
            <a:endParaRPr lang="en-US" sz="2800" b="1" dirty="0">
              <a:solidFill>
                <a:schemeClr val="accent1">
                  <a:lumMod val="75000"/>
                </a:schemeClr>
              </a:solidFill>
              <a:latin typeface="Palatino Linotype" pitchFamily="18" charset="0"/>
            </a:endParaRPr>
          </a:p>
        </p:txBody>
      </p:sp>
      <p:sp>
        <p:nvSpPr>
          <p:cNvPr id="4" name="Content Placeholder 3"/>
          <p:cNvSpPr>
            <a:spLocks noGrp="1"/>
          </p:cNvSpPr>
          <p:nvPr>
            <p:ph idx="1"/>
          </p:nvPr>
        </p:nvSpPr>
        <p:spPr>
          <a:xfrm>
            <a:off x="161764" y="1412776"/>
            <a:ext cx="8820472" cy="5012382"/>
          </a:xfrm>
        </p:spPr>
        <p:txBody>
          <a:bodyPr rtlCol="0">
            <a:noAutofit/>
          </a:bodyPr>
          <a:lstStyle/>
          <a:p>
            <a:pPr algn="l" rtl="0"/>
            <a:r>
              <a:rPr lang="en-US" sz="2000" dirty="0">
                <a:solidFill>
                  <a:srgbClr val="222222"/>
                </a:solidFill>
                <a:effectLst/>
                <a:ea typeface="Calibri" panose="020F0502020204030204" pitchFamily="34" charset="0"/>
              </a:rPr>
              <a:t>Incidence: ~1 in 3,000–20,000 live births</a:t>
            </a:r>
          </a:p>
          <a:p>
            <a:pPr algn="l" rtl="0"/>
            <a:r>
              <a:rPr lang="en-US" sz="2000" dirty="0">
                <a:solidFill>
                  <a:srgbClr val="222222"/>
                </a:solidFill>
                <a:effectLst/>
                <a:ea typeface="Calibri" panose="020F0502020204030204" pitchFamily="34" charset="0"/>
              </a:rPr>
              <a:t>Etiology: 70–85% HSV-2, remainder HSV-1</a:t>
            </a:r>
          </a:p>
          <a:p>
            <a:pPr algn="l" rtl="0"/>
            <a:r>
              <a:rPr lang="en-US" sz="2000" dirty="0">
                <a:solidFill>
                  <a:srgbClr val="222222"/>
                </a:solidFill>
                <a:effectLst/>
                <a:ea typeface="Calibri" panose="020F0502020204030204" pitchFamily="34" charset="0"/>
              </a:rPr>
              <a:t>Transmission:</a:t>
            </a:r>
          </a:p>
          <a:p>
            <a:pPr marL="800100" lvl="2" indent="0">
              <a:buNone/>
            </a:pPr>
            <a:r>
              <a:rPr lang="en-US" sz="2000" dirty="0">
                <a:solidFill>
                  <a:srgbClr val="222222"/>
                </a:solidFill>
                <a:effectLst/>
                <a:ea typeface="Calibri" panose="020F0502020204030204" pitchFamily="34" charset="0"/>
              </a:rPr>
              <a:t>· Perinatal (85–90%): contact of the newborn with infected genital secretions during delivery</a:t>
            </a:r>
          </a:p>
          <a:p>
            <a:pPr marL="800100" lvl="2" indent="0">
              <a:buNone/>
            </a:pPr>
            <a:r>
              <a:rPr lang="en-US" sz="2000" dirty="0">
                <a:solidFill>
                  <a:srgbClr val="222222"/>
                </a:solidFill>
                <a:effectLst/>
                <a:ea typeface="Calibri" panose="020F0502020204030204" pitchFamily="34" charset="0"/>
              </a:rPr>
              <a:t>· Postnatal (10%): contact with individuals with oral/cutaneous herpes</a:t>
            </a:r>
          </a:p>
          <a:p>
            <a:pPr marL="800100" lvl="2" indent="0">
              <a:buNone/>
            </a:pPr>
            <a:r>
              <a:rPr lang="en-US" sz="2000" dirty="0">
                <a:solidFill>
                  <a:srgbClr val="222222"/>
                </a:solidFill>
                <a:effectLst/>
                <a:ea typeface="Calibri" panose="020F0502020204030204" pitchFamily="34" charset="0"/>
              </a:rPr>
              <a:t>· Congenital (&lt;5%): transplacental</a:t>
            </a:r>
          </a:p>
          <a:p>
            <a:pPr algn="l" rtl="0"/>
            <a:r>
              <a:rPr lang="en-US" sz="2000" dirty="0">
                <a:solidFill>
                  <a:srgbClr val="222222"/>
                </a:solidFill>
                <a:effectLst/>
                <a:ea typeface="Calibri" panose="020F0502020204030204" pitchFamily="34" charset="0"/>
              </a:rPr>
              <a:t>Risk to the newborn:</a:t>
            </a:r>
          </a:p>
          <a:p>
            <a:pPr marL="800100" lvl="2" indent="0">
              <a:buNone/>
            </a:pPr>
            <a:r>
              <a:rPr lang="en-US" sz="2000" dirty="0">
                <a:solidFill>
                  <a:srgbClr val="222222"/>
                </a:solidFill>
                <a:effectLst/>
                <a:ea typeface="Calibri" panose="020F0502020204030204" pitchFamily="34" charset="0"/>
              </a:rPr>
              <a:t>· Primary maternal genital infection at the time of delivery: 30–50%</a:t>
            </a:r>
          </a:p>
          <a:p>
            <a:pPr marL="800100" lvl="2" indent="0">
              <a:buNone/>
            </a:pPr>
            <a:r>
              <a:rPr lang="en-US" sz="2000" dirty="0">
                <a:solidFill>
                  <a:srgbClr val="222222"/>
                </a:solidFill>
                <a:effectLst/>
                <a:ea typeface="Calibri" panose="020F0502020204030204" pitchFamily="34" charset="0"/>
              </a:rPr>
              <a:t>· Reactivation of recurrent herpes: &lt;1% (due to transplacental IgG antibodies)</a:t>
            </a:r>
            <a:br>
              <a:rPr lang="en-US" sz="2000" dirty="0">
                <a:solidFill>
                  <a:srgbClr val="222222"/>
                </a:solidFill>
                <a:effectLst/>
                <a:ea typeface="Calibri" panose="020F0502020204030204" pitchFamily="34" charset="0"/>
              </a:rPr>
            </a:br>
            <a:endParaRPr lang="sr-Cyrl-RS" sz="2000" dirty="0"/>
          </a:p>
        </p:txBody>
      </p:sp>
    </p:spTree>
    <p:extLst>
      <p:ext uri="{BB962C8B-B14F-4D97-AF65-F5344CB8AC3E}">
        <p14:creationId xmlns:p14="http://schemas.microsoft.com/office/powerpoint/2010/main" val="14481817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988"/>
            <a:ext cx="9144000" cy="971551"/>
          </a:xfrm>
          <a:solidFill>
            <a:schemeClr val="bg2">
              <a:lumMod val="90000"/>
            </a:schemeClr>
          </a:solidFill>
        </p:spPr>
        <p:txBody>
          <a:bodyPr rtlCol="0">
            <a:noAutofit/>
          </a:bodyPr>
          <a:lstStyle/>
          <a:p>
            <a:pPr algn="l" rtl="0" fontAlgn="auto">
              <a:spcAft>
                <a:spcPts val="0"/>
              </a:spcAft>
              <a:defRPr/>
            </a:pPr>
            <a:r>
              <a:rPr lang="ru-RU" sz="2800" b="1" dirty="0">
                <a:solidFill>
                  <a:schemeClr val="accent1">
                    <a:lumMod val="75000"/>
                  </a:schemeClr>
                </a:solidFill>
                <a:latin typeface="Palatino Linotype" pitchFamily="18" charset="0"/>
              </a:rPr>
              <a:t>Clinical forms of</a:t>
            </a:r>
            <a:r>
              <a:rPr lang="sr-Cyrl-RS" sz="2800" b="1" dirty="0">
                <a:solidFill>
                  <a:schemeClr val="accent1">
                    <a:lumMod val="75000"/>
                  </a:schemeClr>
                </a:solidFill>
                <a:latin typeface="Palatino Linotype" pitchFamily="18" charset="0"/>
              </a:rPr>
              <a:t>eonatal herpes</a:t>
            </a:r>
            <a:br>
              <a:rPr lang="sr-Cyrl-RS" sz="2800" b="1" dirty="0">
                <a:solidFill>
                  <a:schemeClr val="accent1">
                    <a:lumMod val="75000"/>
                  </a:schemeClr>
                </a:solidFill>
                <a:latin typeface="Palatino Linotype" pitchFamily="18" charset="0"/>
              </a:rPr>
            </a:br>
            <a:endParaRPr lang="en-US" sz="2800" b="1" dirty="0">
              <a:solidFill>
                <a:schemeClr val="accent1">
                  <a:lumMod val="75000"/>
                </a:schemeClr>
              </a:solidFill>
              <a:latin typeface="Palatino Linotype" pitchFamily="18" charset="0"/>
            </a:endParaRPr>
          </a:p>
        </p:txBody>
      </p:sp>
      <p:graphicFrame>
        <p:nvGraphicFramePr>
          <p:cNvPr id="7" name="Content Placeholder 6">
            <a:extLst>
              <a:ext uri="{FF2B5EF4-FFF2-40B4-BE49-F238E27FC236}">
                <a16:creationId xmlns:a16="http://schemas.microsoft.com/office/drawing/2014/main" id="{BC6C6BBC-5E5A-43DB-9CBD-FE857D3FDD3C}"/>
              </a:ext>
            </a:extLst>
          </p:cNvPr>
          <p:cNvGraphicFramePr>
            <a:graphicFrameLocks noGrp="1"/>
          </p:cNvGraphicFramePr>
          <p:nvPr>
            <p:ph idx="1"/>
          </p:nvPr>
        </p:nvGraphicFramePr>
        <p:xfrm>
          <a:off x="251520" y="1340768"/>
          <a:ext cx="8718700" cy="5424679"/>
        </p:xfrm>
        <a:graphic>
          <a:graphicData uri="http://schemas.openxmlformats.org/drawingml/2006/table">
            <a:tbl>
              <a:tblPr firstRow="1" firstCol="1" bandRow="1">
                <a:tableStyleId>{9D7B26C5-4107-4FEC-AEDC-1716B250A1EF}</a:tableStyleId>
              </a:tblPr>
              <a:tblGrid>
                <a:gridCol w="1800200">
                  <a:extLst>
                    <a:ext uri="{9D8B030D-6E8A-4147-A177-3AD203B41FA5}">
                      <a16:colId xmlns:a16="http://schemas.microsoft.com/office/drawing/2014/main" val="1951938644"/>
                    </a:ext>
                  </a:extLst>
                </a:gridCol>
                <a:gridCol w="1687280">
                  <a:extLst>
                    <a:ext uri="{9D8B030D-6E8A-4147-A177-3AD203B41FA5}">
                      <a16:colId xmlns:a16="http://schemas.microsoft.com/office/drawing/2014/main" val="1480964681"/>
                    </a:ext>
                  </a:extLst>
                </a:gridCol>
                <a:gridCol w="1743740">
                  <a:extLst>
                    <a:ext uri="{9D8B030D-6E8A-4147-A177-3AD203B41FA5}">
                      <a16:colId xmlns:a16="http://schemas.microsoft.com/office/drawing/2014/main" val="1925535145"/>
                    </a:ext>
                  </a:extLst>
                </a:gridCol>
                <a:gridCol w="1743740">
                  <a:extLst>
                    <a:ext uri="{9D8B030D-6E8A-4147-A177-3AD203B41FA5}">
                      <a16:colId xmlns:a16="http://schemas.microsoft.com/office/drawing/2014/main" val="2057893287"/>
                    </a:ext>
                  </a:extLst>
                </a:gridCol>
                <a:gridCol w="1743740">
                  <a:extLst>
                    <a:ext uri="{9D8B030D-6E8A-4147-A177-3AD203B41FA5}">
                      <a16:colId xmlns:a16="http://schemas.microsoft.com/office/drawing/2014/main" val="1270405058"/>
                    </a:ext>
                  </a:extLst>
                </a:gridCol>
              </a:tblGrid>
              <a:tr h="590231">
                <a:tc>
                  <a:txBody>
                    <a:bodyPr/>
                    <a:lstStyle/>
                    <a:p>
                      <a:pPr marL="0" marR="0" algn="l" rtl="0">
                        <a:lnSpc>
                          <a:spcPct val="107000"/>
                        </a:lnSpc>
                        <a:spcBef>
                          <a:spcPts val="0"/>
                        </a:spcBef>
                        <a:spcAft>
                          <a:spcPts val="0"/>
                        </a:spcAft>
                      </a:pPr>
                      <a:r>
                        <a:rPr lang="en-US" sz="2000">
                          <a:effectLst/>
                        </a:rPr>
                        <a:t>Form</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Frequency</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Clinical picture</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Appearance</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Forecast</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11526178"/>
                  </a:ext>
                </a:extLst>
              </a:tr>
              <a:tr h="1193380">
                <a:tc>
                  <a:txBody>
                    <a:bodyPr/>
                    <a:lstStyle/>
                    <a:p>
                      <a:pPr marL="0" marR="0" algn="l" rtl="0">
                        <a:lnSpc>
                          <a:spcPct val="107000"/>
                        </a:lnSpc>
                        <a:spcBef>
                          <a:spcPts val="0"/>
                        </a:spcBef>
                        <a:spcAft>
                          <a:spcPts val="0"/>
                        </a:spcAft>
                      </a:pPr>
                      <a:r>
                        <a:rPr lang="en-US" sz="2000">
                          <a:effectLst/>
                        </a:rPr>
                        <a:t>SEM (Skin, Eye, Mouth)</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45%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Vesicles on the skin, eyes, mouth</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7–10 days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dirty="0" err="1">
                          <a:effectLst/>
                        </a:rPr>
                        <a:t>Good</a:t>
                      </a:r>
                      <a:r>
                        <a:rPr lang="en-US" sz="2000" dirty="0">
                          <a:effectLst/>
                        </a:rPr>
                        <a:t> </a:t>
                      </a:r>
                      <a:r>
                        <a:rPr lang="en-US" sz="2000" dirty="0" err="1">
                          <a:effectLst/>
                        </a:rPr>
                        <a:t>with</a:t>
                      </a:r>
                      <a:r>
                        <a:rPr lang="en-US" sz="2000" dirty="0">
                          <a:effectLst/>
                        </a:rPr>
                        <a:t> </a:t>
                      </a:r>
                      <a:r>
                        <a:rPr lang="en-US" sz="2000" dirty="0" err="1">
                          <a:effectLst/>
                        </a:rPr>
                        <a:t>therapy</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147006525"/>
                  </a:ext>
                </a:extLst>
              </a:tr>
              <a:tr h="1796530">
                <a:tc>
                  <a:txBody>
                    <a:bodyPr/>
                    <a:lstStyle/>
                    <a:p>
                      <a:pPr marL="0" marR="0" algn="l" rtl="0">
                        <a:lnSpc>
                          <a:spcPct val="107000"/>
                        </a:lnSpc>
                        <a:spcBef>
                          <a:spcPts val="0"/>
                        </a:spcBef>
                        <a:spcAft>
                          <a:spcPts val="0"/>
                        </a:spcAft>
                      </a:pPr>
                      <a:r>
                        <a:rPr lang="en-US" sz="2000">
                          <a:effectLst/>
                        </a:rPr>
                        <a:t>CNS disease (encephalitis)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30%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Lethargy, convulsions (30–40% without skin lesions)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2–3 weeks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dirty="0">
                          <a:effectLst/>
                        </a:rPr>
                        <a:t>50%</a:t>
                      </a:r>
                      <a:r>
                        <a:rPr lang="en-US" sz="2000" dirty="0" err="1">
                          <a:effectLst/>
                        </a:rPr>
                        <a:t>neurological</a:t>
                      </a:r>
                      <a:r>
                        <a:rPr lang="en-US" sz="2000" dirty="0">
                          <a:effectLst/>
                        </a:rPr>
                        <a:t> </a:t>
                      </a:r>
                      <a:r>
                        <a:rPr lang="en-US" sz="2000" dirty="0" err="1">
                          <a:effectLst/>
                        </a:rPr>
                        <a:t>sequels</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260275475"/>
                  </a:ext>
                </a:extLst>
              </a:tr>
              <a:tr h="1796530">
                <a:tc>
                  <a:txBody>
                    <a:bodyPr/>
                    <a:lstStyle/>
                    <a:p>
                      <a:pPr marL="0" marR="0" algn="l" rtl="0">
                        <a:lnSpc>
                          <a:spcPct val="107000"/>
                        </a:lnSpc>
                        <a:spcBef>
                          <a:spcPts val="0"/>
                        </a:spcBef>
                        <a:spcAft>
                          <a:spcPts val="0"/>
                        </a:spcAft>
                      </a:pPr>
                      <a:r>
                        <a:rPr lang="en-US" sz="2000">
                          <a:effectLst/>
                        </a:rPr>
                        <a:t>Disseminated disease</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25%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Multiorgan involvement (liver, lungs, CNS)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5–7 days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dirty="0" err="1">
                          <a:effectLst/>
                        </a:rPr>
                        <a:t>Tall</a:t>
                      </a:r>
                      <a:r>
                        <a:rPr lang="en-US" sz="2000" dirty="0">
                          <a:effectLst/>
                        </a:rPr>
                        <a:t> </a:t>
                      </a:r>
                      <a:r>
                        <a:rPr lang="en-US" sz="2000" dirty="0" err="1">
                          <a:effectLst/>
                        </a:rPr>
                        <a:t>mortality</a:t>
                      </a:r>
                      <a:r>
                        <a:rPr lang="en-US" sz="2000" dirty="0">
                          <a:effectLst/>
                        </a:rPr>
                        <a:t>(&gt;50%)</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075882216"/>
                  </a:ext>
                </a:extLst>
              </a:tr>
            </a:tbl>
          </a:graphicData>
        </a:graphic>
      </p:graphicFrame>
    </p:spTree>
    <p:extLst>
      <p:ext uri="{BB962C8B-B14F-4D97-AF65-F5344CB8AC3E}">
        <p14:creationId xmlns:p14="http://schemas.microsoft.com/office/powerpoint/2010/main" val="41163774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988"/>
            <a:ext cx="9144000" cy="971551"/>
          </a:xfrm>
          <a:solidFill>
            <a:schemeClr val="bg2">
              <a:lumMod val="90000"/>
            </a:schemeClr>
          </a:solidFill>
        </p:spPr>
        <p:txBody>
          <a:bodyPr rtlCol="0">
            <a:noAutofit/>
          </a:bodyPr>
          <a:lstStyle/>
          <a:p>
            <a:pPr fontAlgn="auto">
              <a:spcAft>
                <a:spcPts val="0"/>
              </a:spcAft>
              <a:defRPr/>
            </a:pPr>
            <a:r>
              <a:rPr lang="en-US" sz="2800" b="1" dirty="0">
                <a:solidFill>
                  <a:schemeClr val="accent1">
                    <a:lumMod val="75000"/>
                  </a:schemeClr>
                </a:solidFill>
                <a:latin typeface="Palatino Linotype" pitchFamily="18" charset="0"/>
              </a:rPr>
              <a:t>HSV-</a:t>
            </a:r>
            <a:r>
              <a:rPr lang="sr-Cyrl-RS" sz="2800" b="1" dirty="0">
                <a:solidFill>
                  <a:schemeClr val="accent1">
                    <a:lumMod val="75000"/>
                  </a:schemeClr>
                </a:solidFill>
                <a:latin typeface="Palatino Linotype" pitchFamily="18" charset="0"/>
              </a:rPr>
              <a:t>1 </a:t>
            </a:r>
            <a:r>
              <a:rPr lang="en-US" sz="2800" b="1" dirty="0">
                <a:solidFill>
                  <a:schemeClr val="accent1">
                    <a:lumMod val="75000"/>
                  </a:schemeClr>
                </a:solidFill>
                <a:latin typeface="Palatino Linotype" pitchFamily="18" charset="0"/>
              </a:rPr>
              <a:t>and HSV-</a:t>
            </a:r>
            <a:r>
              <a:rPr lang="sr-Cyrl-RS" sz="2800" b="1" dirty="0">
                <a:solidFill>
                  <a:schemeClr val="accent1">
                    <a:lumMod val="75000"/>
                  </a:schemeClr>
                </a:solidFill>
                <a:latin typeface="Palatino Linotype" pitchFamily="18" charset="0"/>
              </a:rPr>
              <a:t>2</a:t>
            </a:r>
            <a:r>
              <a:rPr lang="en-US" sz="2800" b="1" dirty="0">
                <a:solidFill>
                  <a:schemeClr val="accent1">
                    <a:lumMod val="75000"/>
                  </a:schemeClr>
                </a:solidFill>
                <a:latin typeface="Palatino Linotype" pitchFamily="18" charset="0"/>
              </a:rPr>
              <a:t> </a:t>
            </a:r>
            <a:br>
              <a:rPr lang="sr-Cyrl-RS" sz="2800" b="1" dirty="0">
                <a:solidFill>
                  <a:schemeClr val="accent1">
                    <a:lumMod val="75000"/>
                  </a:schemeClr>
                </a:solidFill>
                <a:latin typeface="Palatino Linotype" pitchFamily="18" charset="0"/>
              </a:rPr>
            </a:br>
            <a:r>
              <a:rPr lang="sr-Cyrl-RS" sz="2800" b="1" dirty="0">
                <a:solidFill>
                  <a:schemeClr val="accent1">
                    <a:lumMod val="75000"/>
                  </a:schemeClr>
                </a:solidFill>
                <a:latin typeface="Palatino Linotype" pitchFamily="18" charset="0"/>
              </a:rPr>
              <a:t>-</a:t>
            </a:r>
            <a:r>
              <a:rPr lang="en-US" sz="2800" b="1" dirty="0">
                <a:solidFill>
                  <a:schemeClr val="accent1">
                    <a:lumMod val="75000"/>
                  </a:schemeClr>
                </a:solidFill>
                <a:latin typeface="Palatino Linotype" pitchFamily="18" charset="0"/>
              </a:rPr>
              <a:t>diagnosis</a:t>
            </a:r>
            <a:r>
              <a:rPr lang="sr-Cyrl-RS" sz="2800" b="1" dirty="0">
                <a:solidFill>
                  <a:schemeClr val="accent1">
                    <a:lumMod val="75000"/>
                  </a:schemeClr>
                </a:solidFill>
                <a:latin typeface="Palatino Linotype" pitchFamily="18" charset="0"/>
              </a:rPr>
              <a:t>-</a:t>
            </a:r>
            <a:endParaRPr lang="en-US" sz="2800" b="1" dirty="0">
              <a:solidFill>
                <a:schemeClr val="accent1">
                  <a:lumMod val="75000"/>
                </a:schemeClr>
              </a:solidFill>
              <a:latin typeface="Palatino Linotype" pitchFamily="18" charset="0"/>
            </a:endParaRPr>
          </a:p>
        </p:txBody>
      </p:sp>
      <p:sp>
        <p:nvSpPr>
          <p:cNvPr id="4" name="Content Placeholder 3"/>
          <p:cNvSpPr>
            <a:spLocks noGrp="1"/>
          </p:cNvSpPr>
          <p:nvPr>
            <p:ph idx="1"/>
          </p:nvPr>
        </p:nvSpPr>
        <p:spPr>
          <a:xfrm>
            <a:off x="0" y="1424528"/>
            <a:ext cx="5508104" cy="5183857"/>
          </a:xfrm>
        </p:spPr>
        <p:txBody>
          <a:bodyPr rtlCol="0">
            <a:normAutofit fontScale="92500" lnSpcReduction="10000"/>
          </a:bodyPr>
          <a:lstStyle/>
          <a:p>
            <a:pPr fontAlgn="auto">
              <a:spcAft>
                <a:spcPts val="0"/>
              </a:spcAft>
              <a:buFont typeface="Arial" pitchFamily="34" charset="0"/>
              <a:buChar char="•"/>
              <a:defRPr/>
            </a:pPr>
            <a:r>
              <a:rPr lang="en-US" sz="2200" dirty="0"/>
              <a:t>Virus isolated from infected secretions or lesions gives a </a:t>
            </a:r>
            <a:r>
              <a:rPr lang="en-US" sz="2200" b="1" dirty="0" err="1"/>
              <a:t>cytopathic</a:t>
            </a:r>
            <a:r>
              <a:rPr lang="en-US" sz="2200" b="1" dirty="0"/>
              <a:t> effect</a:t>
            </a:r>
            <a:r>
              <a:rPr lang="en-US" sz="2200" dirty="0"/>
              <a:t> in culture </a:t>
            </a:r>
            <a:r>
              <a:rPr lang="en-US" sz="2200" b="1" dirty="0"/>
              <a:t>in 24 to 48 hours</a:t>
            </a:r>
          </a:p>
          <a:p>
            <a:pPr fontAlgn="auto">
              <a:spcAft>
                <a:spcPts val="0"/>
              </a:spcAft>
              <a:buFont typeface="Arial" pitchFamily="34" charset="0"/>
              <a:buChar char="•"/>
              <a:defRPr/>
            </a:pPr>
            <a:endParaRPr lang="sr-Cyrl-RS" sz="2200" dirty="0"/>
          </a:p>
          <a:p>
            <a:pPr fontAlgn="auto">
              <a:spcAft>
                <a:spcPts val="0"/>
              </a:spcAft>
              <a:buFont typeface="Arial" pitchFamily="34" charset="0"/>
              <a:buChar char="•"/>
              <a:defRPr/>
            </a:pPr>
            <a:r>
              <a:rPr lang="en-US" sz="2200" dirty="0"/>
              <a:t>HSV-1 and HSV-2 can be </a:t>
            </a:r>
            <a:r>
              <a:rPr lang="en-US" sz="2200" b="1" dirty="0"/>
              <a:t>stained directly with specific </a:t>
            </a:r>
            <a:r>
              <a:rPr lang="en-US" sz="2200" dirty="0" err="1"/>
              <a:t>fluorescein</a:t>
            </a:r>
            <a:r>
              <a:rPr lang="en-US" sz="2200" dirty="0"/>
              <a:t>-labeled</a:t>
            </a:r>
            <a:r>
              <a:rPr lang="en-US" sz="2200" b="1" dirty="0"/>
              <a:t> antibodies </a:t>
            </a:r>
            <a:endParaRPr lang="sr-Cyrl-RS" sz="2200" dirty="0"/>
          </a:p>
          <a:p>
            <a:pPr fontAlgn="auto">
              <a:spcAft>
                <a:spcPts val="0"/>
              </a:spcAft>
              <a:buFont typeface="Arial" pitchFamily="34" charset="0"/>
              <a:buChar char="•"/>
              <a:defRPr/>
            </a:pPr>
            <a:endParaRPr lang="sr-Cyrl-RS" sz="2200" dirty="0"/>
          </a:p>
          <a:p>
            <a:pPr fontAlgn="auto">
              <a:spcAft>
                <a:spcPts val="0"/>
              </a:spcAft>
              <a:buFont typeface="Arial" pitchFamily="34" charset="0"/>
              <a:buChar char="•"/>
              <a:defRPr/>
            </a:pPr>
            <a:r>
              <a:rPr lang="en-US" sz="2200" b="1" dirty="0">
                <a:latin typeface="Palatino Linotype" pitchFamily="18" charset="0"/>
              </a:rPr>
              <a:t>Direct preparation</a:t>
            </a:r>
            <a:r>
              <a:rPr lang="sr-Cyrl-RS" sz="2200" dirty="0">
                <a:latin typeface="Palatino Linotype" pitchFamily="18" charset="0"/>
              </a:rPr>
              <a:t>,</a:t>
            </a:r>
            <a:r>
              <a:rPr lang="en-US" sz="2200" dirty="0">
                <a:latin typeface="Palatino Linotype" pitchFamily="18" charset="0"/>
              </a:rPr>
              <a:t> </a:t>
            </a:r>
            <a:r>
              <a:rPr lang="en-US" sz="2200" i="1" dirty="0" err="1">
                <a:latin typeface="Palatino Linotype" pitchFamily="18" charset="0"/>
              </a:rPr>
              <a:t>Tzanck</a:t>
            </a:r>
            <a:r>
              <a:rPr lang="en-US" sz="2200" dirty="0">
                <a:latin typeface="Palatino Linotype" pitchFamily="18" charset="0"/>
              </a:rPr>
              <a:t> test </a:t>
            </a:r>
            <a:r>
              <a:rPr lang="sr-Cyrl-RS" sz="2200" dirty="0">
                <a:latin typeface="Palatino Linotype" pitchFamily="18" charset="0"/>
              </a:rPr>
              <a:t>(</a:t>
            </a:r>
            <a:r>
              <a:rPr lang="en-US" sz="2200" dirty="0" err="1">
                <a:latin typeface="Palatino Linotype" pitchFamily="18" charset="0"/>
              </a:rPr>
              <a:t>intranuclear</a:t>
            </a:r>
            <a:r>
              <a:rPr lang="en-US" sz="2200" dirty="0">
                <a:latin typeface="Palatino Linotype" pitchFamily="18" charset="0"/>
              </a:rPr>
              <a:t> inclusions in multinucleated giant cells)</a:t>
            </a:r>
          </a:p>
          <a:p>
            <a:pPr fontAlgn="auto">
              <a:spcAft>
                <a:spcPts val="0"/>
              </a:spcAft>
              <a:buNone/>
              <a:defRPr/>
            </a:pPr>
            <a:r>
              <a:rPr lang="en-US" sz="2200" dirty="0">
                <a:latin typeface="Palatino Linotype" pitchFamily="18" charset="0"/>
              </a:rPr>
              <a:t> </a:t>
            </a:r>
            <a:endParaRPr lang="sr-Cyrl-RS" sz="2200" dirty="0">
              <a:latin typeface="Palatino Linotype" pitchFamily="18" charset="0"/>
            </a:endParaRPr>
          </a:p>
          <a:p>
            <a:pPr fontAlgn="auto">
              <a:spcAft>
                <a:spcPts val="0"/>
              </a:spcAft>
              <a:buFont typeface="Arial" pitchFamily="34" charset="0"/>
              <a:buChar char="•"/>
              <a:defRPr/>
            </a:pPr>
            <a:r>
              <a:rPr lang="en-US" sz="2200" b="1" dirty="0">
                <a:latin typeface="Palatino Linotype" pitchFamily="18" charset="0"/>
              </a:rPr>
              <a:t>PCR</a:t>
            </a:r>
            <a:r>
              <a:rPr lang="en-US" sz="2200" dirty="0">
                <a:latin typeface="Palatino Linotype" pitchFamily="18" charset="0"/>
              </a:rPr>
              <a:t> of blood and cerebrospinal fluid samples</a:t>
            </a:r>
            <a:endParaRPr lang="sr-Cyrl-RS" sz="2200" dirty="0">
              <a:latin typeface="Palatino Linotype" pitchFamily="18" charset="0"/>
            </a:endParaRPr>
          </a:p>
          <a:p>
            <a:pPr fontAlgn="auto">
              <a:spcAft>
                <a:spcPts val="0"/>
              </a:spcAft>
              <a:buFont typeface="Arial" pitchFamily="34" charset="0"/>
              <a:buChar char="•"/>
              <a:defRPr/>
            </a:pPr>
            <a:endParaRPr lang="sr-Cyrl-RS" sz="2200" dirty="0">
              <a:latin typeface="Palatino Linotype" pitchFamily="18" charset="0"/>
            </a:endParaRPr>
          </a:p>
          <a:p>
            <a:pPr fontAlgn="auto">
              <a:spcAft>
                <a:spcPts val="0"/>
              </a:spcAft>
              <a:buFont typeface="Arial" pitchFamily="34" charset="0"/>
              <a:buChar char="•"/>
              <a:defRPr/>
            </a:pPr>
            <a:r>
              <a:rPr lang="en-US" sz="2200" dirty="0">
                <a:latin typeface="Palatino Linotype" pitchFamily="18" charset="0"/>
              </a:rPr>
              <a:t>Serological reactions have no diagnostic significance, except for the detection of asymptomatic genital herpes</a:t>
            </a:r>
            <a:endParaRPr lang="ru-RU" sz="2200" dirty="0">
              <a:latin typeface="Palatino Linotype" pitchFamily="18" charset="0"/>
            </a:endParaRPr>
          </a:p>
        </p:txBody>
      </p:sp>
      <p:pic>
        <p:nvPicPr>
          <p:cNvPr id="50178" name="Picture 2" descr="http://www.idoj.in/articles/2013/4/3/images/IndianDermatolOnlineJ_2013_4_3_252_115541_f2.jpg"/>
          <p:cNvPicPr>
            <a:picLocks noChangeAspect="1" noChangeArrowheads="1"/>
          </p:cNvPicPr>
          <p:nvPr/>
        </p:nvPicPr>
        <p:blipFill>
          <a:blip r:embed="rId2" cstate="print"/>
          <a:srcRect/>
          <a:stretch>
            <a:fillRect/>
          </a:stretch>
        </p:blipFill>
        <p:spPr bwMode="auto">
          <a:xfrm>
            <a:off x="5796136" y="4616986"/>
            <a:ext cx="3384376" cy="2268398"/>
          </a:xfrm>
          <a:prstGeom prst="rect">
            <a:avLst/>
          </a:prstGeom>
          <a:noFill/>
        </p:spPr>
      </p:pic>
      <p:sp>
        <p:nvSpPr>
          <p:cNvPr id="5" name="TextBox 4"/>
          <p:cNvSpPr txBox="1"/>
          <p:nvPr/>
        </p:nvSpPr>
        <p:spPr>
          <a:xfrm>
            <a:off x="6588224" y="6608385"/>
            <a:ext cx="2064989" cy="276999"/>
          </a:xfrm>
          <a:prstGeom prst="rect">
            <a:avLst/>
          </a:prstGeom>
          <a:noFill/>
        </p:spPr>
        <p:txBody>
          <a:bodyPr wrap="none" rtlCol="0">
            <a:spAutoFit/>
          </a:bodyPr>
          <a:lstStyle/>
          <a:p>
            <a:r>
              <a:rPr lang="en-US" sz="1200" b="1" dirty="0">
                <a:solidFill>
                  <a:srgbClr val="FF0000"/>
                </a:solidFill>
                <a:latin typeface="+mj-lt"/>
              </a:rPr>
              <a:t>Multinucleated giant cells </a:t>
            </a:r>
          </a:p>
        </p:txBody>
      </p:sp>
      <p:pic>
        <p:nvPicPr>
          <p:cNvPr id="50180" name="Picture 4"/>
          <p:cNvPicPr>
            <a:picLocks noChangeAspect="1" noChangeArrowheads="1"/>
          </p:cNvPicPr>
          <p:nvPr/>
        </p:nvPicPr>
        <p:blipFill>
          <a:blip r:embed="rId3" cstate="print"/>
          <a:srcRect/>
          <a:stretch>
            <a:fillRect/>
          </a:stretch>
        </p:blipFill>
        <p:spPr bwMode="auto">
          <a:xfrm>
            <a:off x="5459611" y="1196752"/>
            <a:ext cx="3684389" cy="3384376"/>
          </a:xfrm>
          <a:prstGeom prst="rect">
            <a:avLst/>
          </a:prstGeom>
          <a:noFill/>
          <a:ln w="9525">
            <a:noFill/>
            <a:miter lim="800000"/>
            <a:headEnd/>
            <a:tailEnd/>
          </a:ln>
        </p:spPr>
      </p:pic>
      <p:sp>
        <p:nvSpPr>
          <p:cNvPr id="8" name="TextBox 7"/>
          <p:cNvSpPr txBox="1"/>
          <p:nvPr/>
        </p:nvSpPr>
        <p:spPr>
          <a:xfrm>
            <a:off x="6264696" y="904364"/>
            <a:ext cx="3203848" cy="292388"/>
          </a:xfrm>
          <a:prstGeom prst="rect">
            <a:avLst/>
          </a:prstGeom>
          <a:noFill/>
        </p:spPr>
        <p:txBody>
          <a:bodyPr wrap="square" rtlCol="0">
            <a:spAutoFit/>
          </a:bodyPr>
          <a:lstStyle/>
          <a:p>
            <a:r>
              <a:rPr lang="en-US" sz="1300" b="1" dirty="0" err="1">
                <a:solidFill>
                  <a:srgbClr val="FF0000"/>
                </a:solidFill>
                <a:latin typeface="+mj-lt"/>
              </a:rPr>
              <a:t>Cytopathic</a:t>
            </a:r>
            <a:r>
              <a:rPr lang="en-US" sz="1300" b="1" dirty="0">
                <a:solidFill>
                  <a:srgbClr val="FF0000"/>
                </a:solidFill>
                <a:latin typeface="+mj-lt"/>
              </a:rPr>
              <a:t> effect in culture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5088"/>
            <a:ext cx="9144000" cy="971551"/>
          </a:xfrm>
          <a:solidFill>
            <a:schemeClr val="bg2">
              <a:lumMod val="90000"/>
            </a:schemeClr>
          </a:solidFill>
        </p:spPr>
        <p:txBody>
          <a:bodyPr rtlCol="0">
            <a:noAutofit/>
          </a:bodyPr>
          <a:lstStyle/>
          <a:p>
            <a:pPr algn="l" rtl="0" fontAlgn="auto">
              <a:spcAft>
                <a:spcPts val="0"/>
              </a:spcAft>
              <a:defRPr/>
            </a:pPr>
            <a:r>
              <a:rPr lang="sr-Cyrl-RS" sz="2800" b="1" dirty="0">
                <a:solidFill>
                  <a:schemeClr val="accent1">
                    <a:lumMod val="75000"/>
                  </a:schemeClr>
                </a:solidFill>
                <a:latin typeface="Palatino Linotype" pitchFamily="18" charset="0"/>
              </a:rPr>
              <a:t>Therapy of herpes virus infections</a:t>
            </a:r>
            <a:endParaRPr lang="en-US" sz="2800" b="1" dirty="0">
              <a:solidFill>
                <a:schemeClr val="accent1">
                  <a:lumMod val="75000"/>
                </a:schemeClr>
              </a:solidFill>
              <a:latin typeface="Palatino Linotype" pitchFamily="18" charset="0"/>
            </a:endParaRPr>
          </a:p>
        </p:txBody>
      </p:sp>
      <p:sp>
        <p:nvSpPr>
          <p:cNvPr id="4" name="Content Placeholder 3"/>
          <p:cNvSpPr>
            <a:spLocks noGrp="1"/>
          </p:cNvSpPr>
          <p:nvPr>
            <p:ph idx="1"/>
          </p:nvPr>
        </p:nvSpPr>
        <p:spPr>
          <a:xfrm>
            <a:off x="0" y="1424528"/>
            <a:ext cx="8820472" cy="5183857"/>
          </a:xfrm>
        </p:spPr>
        <p:txBody>
          <a:bodyPr rtlCol="0">
            <a:normAutofit/>
          </a:bodyPr>
          <a:lstStyle/>
          <a:p>
            <a:pPr marL="0" indent="0" algn="l" rtl="0" fontAlgn="auto">
              <a:spcAft>
                <a:spcPts val="0"/>
              </a:spcAft>
              <a:buNone/>
              <a:defRPr/>
            </a:pPr>
            <a:r>
              <a:rPr lang="sr-Cyrl-RS" sz="2000" dirty="0">
                <a:solidFill>
                  <a:srgbClr val="222222"/>
                </a:solidFill>
                <a:effectLst/>
                <a:ea typeface="Calibri" panose="020F0502020204030204" pitchFamily="34" charset="0"/>
              </a:rPr>
              <a:t>Nucleoside analogs (</a:t>
            </a:r>
            <a:r>
              <a:rPr lang="sr-Cyrl-RS" sz="2000" b="1" dirty="0">
                <a:solidFill>
                  <a:srgbClr val="222222"/>
                </a:solidFill>
                <a:effectLst/>
                <a:ea typeface="Calibri" panose="020F0502020204030204" pitchFamily="34" charset="0"/>
              </a:rPr>
              <a:t>Acyclovir</a:t>
            </a:r>
            <a:r>
              <a:rPr lang="sr-Cyrl-RS" sz="2000" dirty="0">
                <a:solidFill>
                  <a:srgbClr val="222222"/>
                </a:solidFill>
                <a:effectLst/>
                <a:ea typeface="Calibri" panose="020F0502020204030204" pitchFamily="34" charset="0"/>
              </a:rPr>
              <a:t>) inhibit</a:t>
            </a:r>
            <a:r>
              <a:rPr lang="en-US" sz="2000" dirty="0">
                <a:solidFill>
                  <a:srgbClr val="222222"/>
                </a:solidFill>
                <a:effectLst/>
                <a:ea typeface="Calibri" panose="020F0502020204030204" pitchFamily="34" charset="0"/>
              </a:rPr>
              <a:t>HSV</a:t>
            </a:r>
            <a:endParaRPr lang="sr-Cyrl-RS" sz="2000" dirty="0">
              <a:solidFill>
                <a:srgbClr val="222222"/>
              </a:solidFill>
              <a:effectLst/>
              <a:ea typeface="Calibri" panose="020F0502020204030204" pitchFamily="34" charset="0"/>
            </a:endParaRPr>
          </a:p>
          <a:p>
            <a:pPr lvl="1" algn="l" rtl="0" fontAlgn="auto">
              <a:spcAft>
                <a:spcPts val="0"/>
              </a:spcAft>
              <a:defRPr/>
            </a:pPr>
            <a:r>
              <a:rPr lang="sr-Cyrl-RS" sz="2000" dirty="0">
                <a:solidFill>
                  <a:srgbClr val="222222"/>
                </a:solidFill>
                <a:effectLst/>
                <a:ea typeface="Calibri" panose="020F0502020204030204" pitchFamily="34" charset="0"/>
              </a:rPr>
              <a:t>Acyclovir is converted by viral thymidine kinase to the monophosphate, then by cellular enzymes to the triphosphate.</a:t>
            </a:r>
          </a:p>
          <a:p>
            <a:pPr lvl="1" algn="l" rtl="0" fontAlgn="auto">
              <a:spcAft>
                <a:spcPts val="0"/>
              </a:spcAft>
              <a:defRPr/>
            </a:pPr>
            <a:r>
              <a:rPr lang="sr-Cyrl-RS" sz="2000" dirty="0">
                <a:solidFill>
                  <a:srgbClr val="222222"/>
                </a:solidFill>
                <a:effectLst/>
                <a:ea typeface="Calibri" panose="020F0502020204030204" pitchFamily="34" charset="0"/>
              </a:rPr>
              <a:t>The triphosphate form is incorporated by the viral polymerase into the replicating genome → chain termination (no</a:t>
            </a:r>
            <a:r>
              <a:rPr lang="en-US" sz="2000" dirty="0">
                <a:solidFill>
                  <a:srgbClr val="222222"/>
                </a:solidFill>
                <a:effectLst/>
                <a:ea typeface="Calibri" panose="020F0502020204030204" pitchFamily="34" charset="0"/>
              </a:rPr>
              <a:t>OH</a:t>
            </a:r>
            <a:r>
              <a:rPr lang="sr-Cyrl-RS" sz="2000" dirty="0">
                <a:solidFill>
                  <a:srgbClr val="222222"/>
                </a:solidFill>
                <a:effectLst/>
                <a:ea typeface="Calibri" panose="020F0502020204030204" pitchFamily="34" charset="0"/>
              </a:rPr>
              <a:t>groups)</a:t>
            </a:r>
          </a:p>
          <a:p>
            <a:pPr lvl="1" algn="l" rtl="0" fontAlgn="auto">
              <a:spcAft>
                <a:spcPts val="0"/>
              </a:spcAft>
              <a:defRPr/>
            </a:pPr>
            <a:r>
              <a:rPr lang="sr-Cyrl-RS" sz="2000" dirty="0">
                <a:solidFill>
                  <a:srgbClr val="222222"/>
                </a:solidFill>
                <a:effectLst/>
                <a:ea typeface="Calibri" panose="020F0502020204030204" pitchFamily="34" charset="0"/>
              </a:rPr>
              <a:t>Significantly reduces duration of primary infection; minor but definite effect on recurrent mucocutaneous</a:t>
            </a:r>
            <a:r>
              <a:rPr lang="en-US" sz="2000" dirty="0">
                <a:solidFill>
                  <a:srgbClr val="222222"/>
                </a:solidFill>
                <a:effectLst/>
                <a:ea typeface="Calibri" panose="020F0502020204030204" pitchFamily="34" charset="0"/>
              </a:rPr>
              <a:t>HSV</a:t>
            </a:r>
            <a:r>
              <a:rPr lang="sr-Cyrl-RS" sz="2000" dirty="0">
                <a:solidFill>
                  <a:srgbClr val="222222"/>
                </a:solidFill>
                <a:effectLst/>
                <a:ea typeface="Calibri" panose="020F0502020204030204" pitchFamily="34" charset="0"/>
              </a:rPr>
              <a:t>infections</a:t>
            </a:r>
          </a:p>
          <a:p>
            <a:pPr lvl="1" algn="l" rtl="0" fontAlgn="auto">
              <a:spcAft>
                <a:spcPts val="0"/>
              </a:spcAft>
              <a:defRPr/>
            </a:pPr>
            <a:r>
              <a:rPr lang="sr-Cyrl-RS" sz="2000" dirty="0">
                <a:solidFill>
                  <a:srgbClr val="222222"/>
                </a:solidFill>
                <a:effectLst/>
                <a:ea typeface="Calibri" panose="020F0502020204030204" pitchFamily="34" charset="0"/>
              </a:rPr>
              <a:t>Daily use suppresses recurrences of genital and oral-labial</a:t>
            </a:r>
            <a:r>
              <a:rPr lang="en-US" sz="2000" dirty="0">
                <a:solidFill>
                  <a:srgbClr val="222222"/>
                </a:solidFill>
                <a:effectLst/>
                <a:ea typeface="Calibri" panose="020F0502020204030204" pitchFamily="34" charset="0"/>
              </a:rPr>
              <a:t>HSV-</a:t>
            </a:r>
            <a:r>
              <a:rPr lang="sr-Cyrl-RS" sz="2000" dirty="0">
                <a:solidFill>
                  <a:srgbClr val="222222"/>
                </a:solidFill>
                <a:effectLst/>
                <a:ea typeface="Calibri" panose="020F0502020204030204" pitchFamily="34" charset="0"/>
              </a:rPr>
              <a:t>and</a:t>
            </a:r>
          </a:p>
          <a:p>
            <a:pPr lvl="1" algn="l" rtl="0" fontAlgn="auto">
              <a:spcAft>
                <a:spcPts val="0"/>
              </a:spcAft>
              <a:defRPr/>
            </a:pPr>
            <a:r>
              <a:rPr lang="sr-Cyrl-RS" sz="2000" dirty="0">
                <a:solidFill>
                  <a:srgbClr val="222222"/>
                </a:solidFill>
                <a:effectLst/>
                <a:ea typeface="Calibri" panose="020F0502020204030204" pitchFamily="34" charset="0"/>
              </a:rPr>
              <a:t>Intravenous form: reduces mortality in</a:t>
            </a:r>
            <a:r>
              <a:rPr lang="en-US" sz="2000" dirty="0">
                <a:solidFill>
                  <a:srgbClr val="222222"/>
                </a:solidFill>
                <a:effectLst/>
                <a:ea typeface="Calibri" panose="020F0502020204030204" pitchFamily="34" charset="0"/>
              </a:rPr>
              <a:t>HSV</a:t>
            </a:r>
            <a:r>
              <a:rPr lang="sr-Cyrl-RS" sz="2000" dirty="0">
                <a:solidFill>
                  <a:srgbClr val="222222"/>
                </a:solidFill>
                <a:effectLst/>
                <a:ea typeface="Calibri" panose="020F0502020204030204" pitchFamily="34" charset="0"/>
              </a:rPr>
              <a:t>encephalitis and neonatal herpes</a:t>
            </a:r>
          </a:p>
          <a:p>
            <a:pPr lvl="1" algn="l" rtl="0" fontAlgn="auto">
              <a:spcAft>
                <a:spcPts val="0"/>
              </a:spcAft>
              <a:defRPr/>
            </a:pPr>
            <a:r>
              <a:rPr lang="sr-Cyrl-RS" sz="2000" dirty="0">
                <a:solidFill>
                  <a:srgbClr val="222222"/>
                </a:solidFill>
                <a:effectLst/>
                <a:ea typeface="Calibri" panose="020F0502020204030204" pitchFamily="34" charset="0"/>
              </a:rPr>
              <a:t>Acyclovir-resistant</a:t>
            </a:r>
            <a:r>
              <a:rPr lang="en-US" sz="2000" dirty="0">
                <a:solidFill>
                  <a:srgbClr val="222222"/>
                </a:solidFill>
                <a:effectLst/>
                <a:ea typeface="Calibri" panose="020F0502020204030204" pitchFamily="34" charset="0"/>
              </a:rPr>
              <a:t>HSV:</a:t>
            </a:r>
            <a:r>
              <a:rPr lang="sr-Cyrl-RS" sz="2000" dirty="0">
                <a:solidFill>
                  <a:srgbClr val="222222"/>
                </a:solidFill>
                <a:effectLst/>
                <a:ea typeface="Calibri" panose="020F0502020204030204" pitchFamily="34" charset="0"/>
              </a:rPr>
              <a:t>occurs in immunodeficient (</a:t>
            </a:r>
            <a:r>
              <a:rPr lang="en-US" sz="2000" dirty="0">
                <a:solidFill>
                  <a:srgbClr val="222222"/>
                </a:solidFill>
                <a:effectLst/>
                <a:ea typeface="Calibri" panose="020F0502020204030204" pitchFamily="34" charset="0"/>
              </a:rPr>
              <a:t>AIDS);</a:t>
            </a:r>
            <a:r>
              <a:rPr lang="sr-Cyrl-RS" sz="2000" dirty="0">
                <a:solidFill>
                  <a:srgbClr val="222222"/>
                </a:solidFill>
                <a:effectLst/>
                <a:ea typeface="Calibri" panose="020F0502020204030204" pitchFamily="34" charset="0"/>
              </a:rPr>
              <a:t>foscarnet active</a:t>
            </a:r>
          </a:p>
          <a:p>
            <a:pPr algn="l" rtl="0" fontAlgn="auto">
              <a:spcAft>
                <a:spcPts val="0"/>
              </a:spcAft>
              <a:buFont typeface="Arial" pitchFamily="34" charset="0"/>
              <a:buChar char="•"/>
              <a:defRPr/>
            </a:pPr>
            <a:endParaRPr lang="sr-Cyrl-RS" sz="2000" dirty="0">
              <a:solidFill>
                <a:srgbClr val="222222"/>
              </a:solidFill>
              <a:effectLst/>
              <a:ea typeface="Calibri" panose="020F0502020204030204" pitchFamily="34" charset="0"/>
            </a:endParaRPr>
          </a:p>
        </p:txBody>
      </p:sp>
    </p:spTree>
    <p:extLst>
      <p:ext uri="{BB962C8B-B14F-4D97-AF65-F5344CB8AC3E}">
        <p14:creationId xmlns:p14="http://schemas.microsoft.com/office/powerpoint/2010/main" val="6792311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0111" y="4182964"/>
            <a:ext cx="3287551" cy="23423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0" y="-26988"/>
            <a:ext cx="9144000" cy="1079724"/>
          </a:xfrm>
          <a:solidFill>
            <a:schemeClr val="bg2">
              <a:lumMod val="90000"/>
            </a:schemeClr>
          </a:solidFill>
        </p:spPr>
        <p:txBody>
          <a:bodyPr rtlCol="0">
            <a:normAutofit fontScale="90000"/>
          </a:bodyPr>
          <a:lstStyle/>
          <a:p>
            <a:pPr fontAlgn="auto">
              <a:spcAft>
                <a:spcPts val="0"/>
              </a:spcAft>
              <a:defRPr/>
            </a:pPr>
            <a:r>
              <a:rPr lang="en-US" sz="4000" b="1" dirty="0">
                <a:solidFill>
                  <a:schemeClr val="accent1">
                    <a:lumMod val="75000"/>
                  </a:schemeClr>
                </a:solidFill>
                <a:latin typeface="Palatino Linotype" pitchFamily="18" charset="0"/>
              </a:rPr>
              <a:t>Herpesviruses</a:t>
            </a:r>
            <a:br>
              <a:rPr lang="en-US" sz="4000" b="1" dirty="0">
                <a:solidFill>
                  <a:schemeClr val="accent1">
                    <a:lumMod val="75000"/>
                  </a:schemeClr>
                </a:solidFill>
                <a:latin typeface="Palatino Linotype" pitchFamily="18" charset="0"/>
              </a:rPr>
            </a:br>
            <a:r>
              <a:rPr lang="en-US" sz="4000" b="1" dirty="0">
                <a:solidFill>
                  <a:schemeClr val="accent1">
                    <a:lumMod val="75000"/>
                  </a:schemeClr>
                </a:solidFill>
              </a:rPr>
              <a:t> </a:t>
            </a:r>
            <a:r>
              <a:rPr lang="en-US" sz="3600" b="1" dirty="0">
                <a:solidFill>
                  <a:schemeClr val="accent1">
                    <a:lumMod val="75000"/>
                  </a:schemeClr>
                </a:solidFill>
              </a:rPr>
              <a:t>family </a:t>
            </a:r>
            <a:r>
              <a:rPr lang="en-US" sz="3600" b="1" i="1" dirty="0" err="1">
                <a:solidFill>
                  <a:schemeClr val="accent1">
                    <a:lumMod val="75000"/>
                  </a:schemeClr>
                </a:solidFill>
              </a:rPr>
              <a:t>Herpetoviridae</a:t>
            </a:r>
            <a:endParaRPr lang="ru-RU" sz="3600" b="1" dirty="0">
              <a:solidFill>
                <a:schemeClr val="accent1">
                  <a:lumMod val="75000"/>
                </a:schemeClr>
              </a:solidFill>
              <a:latin typeface="Palatino Linotype" pitchFamily="18" charset="0"/>
            </a:endParaRPr>
          </a:p>
        </p:txBody>
      </p:sp>
      <p:sp>
        <p:nvSpPr>
          <p:cNvPr id="25603" name="Content Placeholder 4"/>
          <p:cNvSpPr>
            <a:spLocks noGrp="1"/>
          </p:cNvSpPr>
          <p:nvPr>
            <p:ph idx="1"/>
          </p:nvPr>
        </p:nvSpPr>
        <p:spPr>
          <a:xfrm>
            <a:off x="0" y="2060848"/>
            <a:ext cx="5796136" cy="4248472"/>
          </a:xfrm>
        </p:spPr>
        <p:txBody>
          <a:bodyPr/>
          <a:lstStyle/>
          <a:p>
            <a:r>
              <a:rPr lang="en-US" sz="2200" b="1" dirty="0"/>
              <a:t>size </a:t>
            </a:r>
            <a:r>
              <a:rPr lang="sr-Cyrl-CS" sz="2200" dirty="0"/>
              <a:t>180-200 </a:t>
            </a:r>
            <a:r>
              <a:rPr lang="sr-Latn-CS" sz="2200" dirty="0"/>
              <a:t>nm</a:t>
            </a:r>
            <a:endParaRPr lang="sr-Cyrl-RS" sz="2200" dirty="0"/>
          </a:p>
          <a:p>
            <a:r>
              <a:rPr lang="en-US" sz="2200" b="1" dirty="0"/>
              <a:t>icosahedral</a:t>
            </a:r>
            <a:r>
              <a:rPr lang="sr-Cyrl-CS" sz="2200" dirty="0"/>
              <a:t> </a:t>
            </a:r>
            <a:r>
              <a:rPr lang="en-US" sz="2200" dirty="0"/>
              <a:t>symmetry</a:t>
            </a:r>
            <a:endParaRPr lang="sr-Cyrl-RS" sz="2200" dirty="0"/>
          </a:p>
          <a:p>
            <a:r>
              <a:rPr lang="en-US" sz="2200" b="1" dirty="0"/>
              <a:t>double-stranded DNA</a:t>
            </a:r>
            <a:endParaRPr lang="sr-Cyrl-RS" sz="2200" dirty="0"/>
          </a:p>
          <a:p>
            <a:r>
              <a:rPr lang="en-US" sz="2200" b="1" dirty="0"/>
              <a:t>envelope </a:t>
            </a:r>
            <a:r>
              <a:rPr lang="en-US" sz="2200" dirty="0"/>
              <a:t>containing viral glycoproteins</a:t>
            </a:r>
          </a:p>
          <a:p>
            <a:r>
              <a:rPr lang="en-US" sz="2200" b="1" dirty="0"/>
              <a:t>tegument </a:t>
            </a:r>
            <a:r>
              <a:rPr lang="sr-Cyrl-CS" sz="2200" b="1" dirty="0"/>
              <a:t>(</a:t>
            </a:r>
            <a:r>
              <a:rPr lang="en-US" sz="2200" b="1" dirty="0"/>
              <a:t>an unique feature of herpesviruses</a:t>
            </a:r>
            <a:r>
              <a:rPr lang="sr-Cyrl-CS" sz="2200" b="1" dirty="0"/>
              <a:t>):</a:t>
            </a:r>
            <a:r>
              <a:rPr lang="sr-Cyrl-CS" sz="2200" dirty="0"/>
              <a:t> </a:t>
            </a:r>
            <a:r>
              <a:rPr lang="en-US" sz="2200" dirty="0"/>
              <a:t>surrounds the nucleocapsid</a:t>
            </a:r>
            <a:r>
              <a:rPr lang="sr-Cyrl-CS" sz="2200" dirty="0"/>
              <a:t>, </a:t>
            </a:r>
            <a:r>
              <a:rPr lang="en-US" sz="2200" dirty="0"/>
              <a:t>contains structural proteins and enzymes necessary for rapid viral replication and establishing the initial infection</a:t>
            </a:r>
            <a:endParaRPr lang="sr-Cyrl-CS" sz="2200" dirty="0"/>
          </a:p>
          <a:p>
            <a:r>
              <a:rPr lang="en-US" sz="2200" dirty="0"/>
              <a:t>human and viral </a:t>
            </a:r>
            <a:r>
              <a:rPr lang="en-US" sz="2200" b="1" i="1" dirty="0"/>
              <a:t>micro</a:t>
            </a:r>
            <a:r>
              <a:rPr lang="sr-Latn-CS" sz="2200" b="1" dirty="0"/>
              <a:t>RNA</a:t>
            </a:r>
            <a:endParaRPr lang="en-US" sz="2200" b="1" dirty="0"/>
          </a:p>
        </p:txBody>
      </p:sp>
      <p:pic>
        <p:nvPicPr>
          <p:cNvPr id="1026" name="Picture 2"/>
          <p:cNvPicPr>
            <a:picLocks noChangeAspect="1" noChangeArrowheads="1"/>
          </p:cNvPicPr>
          <p:nvPr/>
        </p:nvPicPr>
        <p:blipFill>
          <a:blip r:embed="rId3" cstate="print"/>
          <a:srcRect/>
          <a:stretch>
            <a:fillRect/>
          </a:stretch>
        </p:blipFill>
        <p:spPr bwMode="auto">
          <a:xfrm>
            <a:off x="5682847" y="1196752"/>
            <a:ext cx="3450834" cy="2835944"/>
          </a:xfrm>
          <a:prstGeom prst="rect">
            <a:avLst/>
          </a:prstGeom>
          <a:noFill/>
          <a:ln w="9525">
            <a:noFill/>
            <a:miter lim="800000"/>
            <a:headEnd/>
            <a:tailEnd/>
          </a:ln>
        </p:spPr>
      </p:pic>
      <p:sp>
        <p:nvSpPr>
          <p:cNvPr id="5" name="Rectangle 4"/>
          <p:cNvSpPr/>
          <p:nvPr/>
        </p:nvSpPr>
        <p:spPr>
          <a:xfrm>
            <a:off x="84700" y="1196752"/>
            <a:ext cx="4775332" cy="461665"/>
          </a:xfrm>
          <a:prstGeom prst="rect">
            <a:avLst/>
          </a:prstGeom>
        </p:spPr>
        <p:txBody>
          <a:bodyPr wrap="square">
            <a:spAutoFit/>
          </a:bodyPr>
          <a:lstStyle/>
          <a:p>
            <a:r>
              <a:rPr lang="en-US" sz="2400" b="1" dirty="0">
                <a:solidFill>
                  <a:srgbClr val="C00000"/>
                </a:solidFill>
                <a:latin typeface="+mn-lt"/>
              </a:rPr>
              <a:t>Common characteristics</a:t>
            </a:r>
            <a:endParaRPr lang="sr-Cyrl-CS" sz="2400" b="1" dirty="0">
              <a:solidFill>
                <a:srgbClr val="C00000"/>
              </a:solidFill>
              <a:latin typeface="+mn-l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5088"/>
            <a:ext cx="9144000" cy="971551"/>
          </a:xfrm>
          <a:solidFill>
            <a:schemeClr val="bg2">
              <a:lumMod val="90000"/>
            </a:schemeClr>
          </a:solidFill>
        </p:spPr>
        <p:txBody>
          <a:bodyPr rtlCol="0">
            <a:noAutofit/>
          </a:bodyPr>
          <a:lstStyle/>
          <a:p>
            <a:pPr algn="l" rtl="0" fontAlgn="auto">
              <a:spcAft>
                <a:spcPts val="0"/>
              </a:spcAft>
              <a:defRPr/>
            </a:pPr>
            <a:r>
              <a:rPr lang="sr-Cyrl-RS" sz="2800" b="1" dirty="0">
                <a:solidFill>
                  <a:schemeClr val="accent1">
                    <a:lumMod val="75000"/>
                  </a:schemeClr>
                </a:solidFill>
                <a:latin typeface="Palatino Linotype" pitchFamily="18" charset="0"/>
              </a:rPr>
              <a:t>Therapy of herpes virus infections</a:t>
            </a:r>
            <a:endParaRPr lang="en-US" sz="2800" b="1" dirty="0">
              <a:solidFill>
                <a:schemeClr val="accent1">
                  <a:lumMod val="75000"/>
                </a:schemeClr>
              </a:solidFill>
              <a:latin typeface="Palatino Linotype" pitchFamily="18" charset="0"/>
            </a:endParaRPr>
          </a:p>
        </p:txBody>
      </p:sp>
      <p:sp>
        <p:nvSpPr>
          <p:cNvPr id="4" name="Content Placeholder 3"/>
          <p:cNvSpPr>
            <a:spLocks noGrp="1"/>
          </p:cNvSpPr>
          <p:nvPr>
            <p:ph idx="1"/>
          </p:nvPr>
        </p:nvSpPr>
        <p:spPr>
          <a:xfrm>
            <a:off x="251520" y="1412776"/>
            <a:ext cx="8820472" cy="5183857"/>
          </a:xfrm>
        </p:spPr>
        <p:txBody>
          <a:bodyPr rtlCol="0">
            <a:normAutofit/>
          </a:bodyPr>
          <a:lstStyle/>
          <a:p>
            <a:pPr marL="0" indent="0" algn="l" rtl="0" fontAlgn="auto">
              <a:spcAft>
                <a:spcPts val="0"/>
              </a:spcAft>
              <a:buNone/>
              <a:defRPr/>
            </a:pPr>
            <a:r>
              <a:rPr lang="sr-Cyrl-RS" sz="2000" b="1" dirty="0">
                <a:solidFill>
                  <a:srgbClr val="222222"/>
                </a:solidFill>
                <a:effectLst/>
                <a:ea typeface="Calibri" panose="020F0502020204030204" pitchFamily="34" charset="0"/>
              </a:rPr>
              <a:t>Valacyclovir and Famciclovir</a:t>
            </a:r>
          </a:p>
          <a:p>
            <a:pPr marL="0" indent="0" algn="l" rtl="0" fontAlgn="auto">
              <a:spcAft>
                <a:spcPts val="0"/>
              </a:spcAft>
              <a:buNone/>
              <a:defRPr/>
            </a:pPr>
            <a:r>
              <a:rPr lang="en-US" sz="2000" dirty="0">
                <a:solidFill>
                  <a:srgbClr val="222222"/>
                </a:solidFill>
                <a:effectLst/>
                <a:ea typeface="Calibri" panose="020F0502020204030204" pitchFamily="34" charset="0"/>
              </a:rPr>
              <a:t>FDA</a:t>
            </a:r>
            <a:r>
              <a:rPr lang="sr-Cyrl-RS" sz="2000" dirty="0">
                <a:solidFill>
                  <a:srgbClr val="222222"/>
                </a:solidFill>
                <a:effectLst/>
                <a:ea typeface="Calibri" panose="020F0502020204030204" pitchFamily="34" charset="0"/>
              </a:rPr>
              <a:t>approved both for the treatment of recurrent genital</a:t>
            </a:r>
            <a:r>
              <a:rPr lang="en-US" sz="2000" dirty="0">
                <a:solidFill>
                  <a:srgbClr val="222222"/>
                </a:solidFill>
                <a:effectLst/>
                <a:ea typeface="Calibri" panose="020F0502020204030204" pitchFamily="34" charset="0"/>
              </a:rPr>
              <a:t>HSV-</a:t>
            </a:r>
            <a:r>
              <a:rPr lang="sr-Cyrl-RS" sz="2000" dirty="0">
                <a:solidFill>
                  <a:srgbClr val="222222"/>
                </a:solidFill>
                <a:effectLst/>
                <a:ea typeface="Calibri" panose="020F0502020204030204" pitchFamily="34" charset="0"/>
              </a:rPr>
              <a:t>and</a:t>
            </a:r>
          </a:p>
          <a:p>
            <a:pPr marL="0" indent="0" algn="l" rtl="0" fontAlgn="auto">
              <a:spcAft>
                <a:spcPts val="0"/>
              </a:spcAft>
              <a:buNone/>
              <a:defRPr/>
            </a:pPr>
            <a:r>
              <a:rPr lang="sr-Cyrl-RS" sz="2000" b="1" dirty="0">
                <a:solidFill>
                  <a:srgbClr val="222222"/>
                </a:solidFill>
                <a:effectLst/>
                <a:ea typeface="Calibri" panose="020F0502020204030204" pitchFamily="34" charset="0"/>
              </a:rPr>
              <a:t>Valacyclovir:</a:t>
            </a:r>
            <a:r>
              <a:rPr lang="sr-Cyrl-RS" sz="2000" dirty="0">
                <a:solidFill>
                  <a:srgbClr val="222222"/>
                </a:solidFill>
                <a:effectLst/>
                <a:ea typeface="Calibri" panose="020F0502020204030204" pitchFamily="34" charset="0"/>
              </a:rPr>
              <a:t>oral prodrug of acyclovir, bioavailability 54% (acyclovir 15–20%)</a:t>
            </a:r>
          </a:p>
          <a:p>
            <a:pPr lvl="1" algn="l" rtl="0" fontAlgn="auto">
              <a:spcAft>
                <a:spcPts val="0"/>
              </a:spcAft>
              <a:defRPr/>
            </a:pPr>
            <a:r>
              <a:rPr lang="sr-Cyrl-RS" sz="2000" dirty="0">
                <a:solidFill>
                  <a:srgbClr val="222222"/>
                </a:solidFill>
                <a:effectLst/>
                <a:ea typeface="Calibri" panose="020F0502020204030204" pitchFamily="34" charset="0"/>
              </a:rPr>
              <a:t>Rapidly converted to acyclovir; identical except for absorption</a:t>
            </a:r>
          </a:p>
          <a:p>
            <a:pPr lvl="1" algn="l" rtl="0" fontAlgn="auto">
              <a:spcAft>
                <a:spcPts val="0"/>
              </a:spcAft>
              <a:defRPr/>
            </a:pPr>
            <a:r>
              <a:rPr lang="sr-Cyrl-RS" sz="2000" dirty="0">
                <a:solidFill>
                  <a:srgbClr val="222222"/>
                </a:solidFill>
                <a:effectLst/>
                <a:ea typeface="Calibri" panose="020F0502020204030204" pitchFamily="34" charset="0"/>
              </a:rPr>
              <a:t>Not more effective than acyclovir, but lower doses and less frequent dosing (500</a:t>
            </a:r>
            <a:r>
              <a:rPr lang="en-US" sz="2000" dirty="0">
                <a:solidFill>
                  <a:srgbClr val="222222"/>
                </a:solidFill>
                <a:effectLst/>
                <a:ea typeface="Calibri" panose="020F0502020204030204" pitchFamily="34" charset="0"/>
              </a:rPr>
              <a:t>mg 2×</a:t>
            </a:r>
            <a:r>
              <a:rPr lang="sr-Cyrl-RS" sz="2000" dirty="0">
                <a:solidFill>
                  <a:srgbClr val="222222"/>
                </a:solidFill>
                <a:effectLst/>
                <a:ea typeface="Calibri" panose="020F0502020204030204" pitchFamily="34" charset="0"/>
              </a:rPr>
              <a:t>daily)</a:t>
            </a:r>
          </a:p>
          <a:p>
            <a:pPr marL="0" indent="0" algn="l" rtl="0" fontAlgn="auto">
              <a:spcAft>
                <a:spcPts val="0"/>
              </a:spcAft>
              <a:buNone/>
              <a:defRPr/>
            </a:pPr>
            <a:r>
              <a:rPr lang="sr-Cyrl-RS" sz="2000" b="1" dirty="0">
                <a:solidFill>
                  <a:srgbClr val="222222"/>
                </a:solidFill>
                <a:effectLst/>
                <a:ea typeface="Calibri" panose="020F0502020204030204" pitchFamily="34" charset="0"/>
              </a:rPr>
              <a:t>Famciclovir:</a:t>
            </a:r>
            <a:r>
              <a:rPr lang="sr-Cyrl-RS" sz="2000" dirty="0">
                <a:solidFill>
                  <a:srgbClr val="222222"/>
                </a:solidFill>
                <a:effectLst/>
                <a:ea typeface="Calibri" panose="020F0502020204030204" pitchFamily="34" charset="0"/>
              </a:rPr>
              <a:t>prodrug of penciclovir (guanosine nucleoside analogue), bioavailability 77%</a:t>
            </a:r>
          </a:p>
          <a:p>
            <a:pPr marL="0" indent="0" algn="l" rtl="0" fontAlgn="auto">
              <a:spcAft>
                <a:spcPts val="0"/>
              </a:spcAft>
              <a:buNone/>
              <a:defRPr/>
            </a:pPr>
            <a:endParaRPr lang="sr-Cyrl-RS" sz="2000" dirty="0">
              <a:solidFill>
                <a:srgbClr val="222222"/>
              </a:solidFill>
              <a:effectLst/>
              <a:ea typeface="Calibri" panose="020F0502020204030204" pitchFamily="34" charset="0"/>
            </a:endParaRPr>
          </a:p>
          <a:p>
            <a:pPr marL="0" indent="0" algn="l" rtl="0" fontAlgn="auto">
              <a:spcAft>
                <a:spcPts val="0"/>
              </a:spcAft>
              <a:buNone/>
              <a:defRPr/>
            </a:pPr>
            <a:r>
              <a:rPr lang="sr-Cyrl-RS" sz="2000" dirty="0">
                <a:solidFill>
                  <a:srgbClr val="222222"/>
                </a:solidFill>
                <a:effectLst/>
                <a:ea typeface="Calibri" panose="020F0502020204030204" pitchFamily="34" charset="0"/>
              </a:rPr>
              <a:t>Both drugs are also approved for chronic suppression of recurrent genital herpes.</a:t>
            </a:r>
            <a:r>
              <a:rPr lang="en-US" sz="2000" dirty="0">
                <a:solidFill>
                  <a:srgbClr val="222222"/>
                </a:solidFill>
                <a:effectLst/>
                <a:ea typeface="Calibri" panose="020F0502020204030204" pitchFamily="34" charset="0"/>
              </a:rPr>
              <a:t>HSV-</a:t>
            </a:r>
            <a:r>
              <a:rPr lang="sr-Cyrl-RS" sz="2000" dirty="0">
                <a:solidFill>
                  <a:srgbClr val="222222"/>
                </a:solidFill>
                <a:effectLst/>
                <a:ea typeface="Calibri" panose="020F0502020204030204" pitchFamily="34" charset="0"/>
              </a:rPr>
              <a:t>and</a:t>
            </a:r>
          </a:p>
          <a:p>
            <a:pPr marL="0" indent="0" algn="l" rtl="0" fontAlgn="auto">
              <a:spcAft>
                <a:spcPts val="0"/>
              </a:spcAft>
              <a:buNone/>
              <a:defRPr/>
            </a:pPr>
            <a:r>
              <a:rPr lang="sr-Cyrl-RS" sz="2000" dirty="0">
                <a:solidFill>
                  <a:srgbClr val="222222"/>
                </a:solidFill>
                <a:effectLst/>
                <a:ea typeface="Calibri" panose="020F0502020204030204" pitchFamily="34" charset="0"/>
              </a:rPr>
              <a:t>Valacyclovir (daily): reduces transmission between discordant partners</a:t>
            </a:r>
            <a:br>
              <a:rPr lang="en-US" sz="2000" dirty="0">
                <a:solidFill>
                  <a:srgbClr val="222222"/>
                </a:solidFill>
                <a:effectLst/>
                <a:ea typeface="Calibri" panose="020F0502020204030204" pitchFamily="34" charset="0"/>
              </a:rPr>
            </a:br>
            <a:endParaRPr lang="ru-RU" sz="2000" dirty="0"/>
          </a:p>
        </p:txBody>
      </p:sp>
    </p:spTree>
    <p:extLst>
      <p:ext uri="{BB962C8B-B14F-4D97-AF65-F5344CB8AC3E}">
        <p14:creationId xmlns:p14="http://schemas.microsoft.com/office/powerpoint/2010/main" val="4232973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6057" y="980728"/>
            <a:ext cx="3888432" cy="20882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0" y="-26988"/>
            <a:ext cx="9144000" cy="971551"/>
          </a:xfrm>
          <a:solidFill>
            <a:schemeClr val="bg2">
              <a:lumMod val="90000"/>
            </a:schemeClr>
          </a:solidFill>
        </p:spPr>
        <p:txBody>
          <a:bodyPr rtlCol="0">
            <a:noAutofit/>
          </a:bodyPr>
          <a:lstStyle/>
          <a:p>
            <a:r>
              <a:rPr lang="sr-Latn-CS" sz="2800" b="1" i="1" dirty="0">
                <a:solidFill>
                  <a:schemeClr val="accent1">
                    <a:lumMod val="75000"/>
                  </a:schemeClr>
                </a:solidFill>
              </a:rPr>
              <a:t>Varicella-zoster virus</a:t>
            </a:r>
            <a:r>
              <a:rPr lang="sr-Cyrl-RS" sz="2800" b="1" i="1" dirty="0">
                <a:solidFill>
                  <a:schemeClr val="accent1">
                    <a:lumMod val="75000"/>
                  </a:schemeClr>
                </a:solidFill>
              </a:rPr>
              <a:t> (</a:t>
            </a:r>
            <a:r>
              <a:rPr lang="sr-Latn-CS" sz="2800" b="1" dirty="0">
                <a:solidFill>
                  <a:schemeClr val="accent1">
                    <a:lumMod val="75000"/>
                  </a:schemeClr>
                </a:solidFill>
              </a:rPr>
              <a:t>VZV</a:t>
            </a:r>
            <a:r>
              <a:rPr lang="sr-Cyrl-RS" sz="2800" b="1" dirty="0">
                <a:solidFill>
                  <a:schemeClr val="accent1">
                    <a:lumMod val="75000"/>
                  </a:schemeClr>
                </a:solidFill>
              </a:rPr>
              <a:t>)</a:t>
            </a:r>
            <a:endParaRPr lang="en-US" sz="2800" dirty="0">
              <a:solidFill>
                <a:schemeClr val="accent1">
                  <a:lumMod val="75000"/>
                </a:schemeClr>
              </a:solidFill>
            </a:endParaRPr>
          </a:p>
        </p:txBody>
      </p:sp>
      <p:sp>
        <p:nvSpPr>
          <p:cNvPr id="4" name="Content Placeholder 3"/>
          <p:cNvSpPr>
            <a:spLocks noGrp="1"/>
          </p:cNvSpPr>
          <p:nvPr>
            <p:ph idx="1"/>
          </p:nvPr>
        </p:nvSpPr>
        <p:spPr>
          <a:xfrm>
            <a:off x="0" y="1125538"/>
            <a:ext cx="5364088" cy="5399087"/>
          </a:xfrm>
        </p:spPr>
        <p:txBody>
          <a:bodyPr rtlCol="0">
            <a:normAutofit fontScale="92500" lnSpcReduction="10000"/>
          </a:bodyPr>
          <a:lstStyle/>
          <a:p>
            <a:pPr marL="0" indent="0" algn="ctr">
              <a:buNone/>
            </a:pPr>
            <a:r>
              <a:rPr lang="en-US" sz="2800" dirty="0"/>
              <a:t>VZV causes two diseases</a:t>
            </a:r>
            <a:r>
              <a:rPr lang="sr-Cyrl-CS" sz="2800" dirty="0"/>
              <a:t>: </a:t>
            </a:r>
          </a:p>
          <a:p>
            <a:pPr marL="0" indent="0" algn="ctr">
              <a:buNone/>
            </a:pPr>
            <a:r>
              <a:rPr lang="sr-Latn-CS" sz="2800" b="1" i="1" dirty="0">
                <a:solidFill>
                  <a:srgbClr val="C00000"/>
                </a:solidFill>
              </a:rPr>
              <a:t>varicella</a:t>
            </a:r>
            <a:r>
              <a:rPr lang="sr-Cyrl-CS" sz="2800" b="1" dirty="0">
                <a:solidFill>
                  <a:srgbClr val="C00000"/>
                </a:solidFill>
              </a:rPr>
              <a:t> (</a:t>
            </a:r>
            <a:r>
              <a:rPr lang="en-US" sz="2800" b="1" dirty="0">
                <a:solidFill>
                  <a:srgbClr val="C00000"/>
                </a:solidFill>
              </a:rPr>
              <a:t>chickenpox</a:t>
            </a:r>
            <a:r>
              <a:rPr lang="sr-Cyrl-CS" sz="2800" b="1" dirty="0">
                <a:solidFill>
                  <a:srgbClr val="C00000"/>
                </a:solidFill>
              </a:rPr>
              <a:t>)</a:t>
            </a:r>
            <a:r>
              <a:rPr lang="sr-Cyrl-CS" sz="2800" dirty="0"/>
              <a:t> </a:t>
            </a:r>
            <a:r>
              <a:rPr lang="en-US" sz="2800" dirty="0"/>
              <a:t>and</a:t>
            </a:r>
            <a:r>
              <a:rPr lang="sr-Cyrl-CS" sz="2800" dirty="0"/>
              <a:t> </a:t>
            </a:r>
            <a:r>
              <a:rPr lang="en-US" sz="2800" b="1" dirty="0">
                <a:solidFill>
                  <a:srgbClr val="C00000"/>
                </a:solidFill>
              </a:rPr>
              <a:t>zoster (shingles)</a:t>
            </a:r>
            <a:endParaRPr lang="sr-Cyrl-CS" sz="2800" dirty="0"/>
          </a:p>
          <a:p>
            <a:endParaRPr lang="sr-Cyrl-CS" sz="2400" dirty="0"/>
          </a:p>
          <a:p>
            <a:r>
              <a:rPr lang="en-US" sz="2200" dirty="0"/>
              <a:t>The smallest genome among herpesviruses</a:t>
            </a:r>
            <a:r>
              <a:rPr lang="sr-Cyrl-CS" sz="2200" dirty="0"/>
              <a:t> </a:t>
            </a:r>
          </a:p>
          <a:p>
            <a:pPr marL="0" indent="0">
              <a:buNone/>
            </a:pPr>
            <a:endParaRPr lang="sr-Cyrl-CS" sz="2200" dirty="0"/>
          </a:p>
          <a:p>
            <a:r>
              <a:rPr lang="en-US" sz="2200" dirty="0"/>
              <a:t>VZV</a:t>
            </a:r>
            <a:r>
              <a:rPr lang="sr-Cyrl-CS" sz="2200" dirty="0"/>
              <a:t> </a:t>
            </a:r>
            <a:r>
              <a:rPr lang="en-US" sz="2200" dirty="0"/>
              <a:t>codes </a:t>
            </a:r>
            <a:r>
              <a:rPr lang="en-US" sz="2200" dirty="0" err="1"/>
              <a:t>thymidine</a:t>
            </a:r>
            <a:r>
              <a:rPr lang="en-US" sz="2200" dirty="0"/>
              <a:t> </a:t>
            </a:r>
            <a:r>
              <a:rPr lang="en-US" sz="2200" dirty="0" err="1"/>
              <a:t>kinase</a:t>
            </a:r>
            <a:r>
              <a:rPr lang="en-US" sz="2200" dirty="0"/>
              <a:t> </a:t>
            </a:r>
            <a:r>
              <a:rPr lang="sr-Cyrl-CS" sz="2200" dirty="0"/>
              <a:t>– </a:t>
            </a:r>
            <a:r>
              <a:rPr lang="en-US" sz="2200" dirty="0"/>
              <a:t>sensitive to acyclovir</a:t>
            </a:r>
            <a:endParaRPr lang="sr-Cyrl-CS" sz="2200" dirty="0"/>
          </a:p>
          <a:p>
            <a:pPr marL="0" indent="0">
              <a:buNone/>
            </a:pPr>
            <a:endParaRPr lang="sr-Cyrl-CS" sz="2200" dirty="0"/>
          </a:p>
          <a:p>
            <a:r>
              <a:rPr lang="en-US" sz="2200" dirty="0"/>
              <a:t>VZV</a:t>
            </a:r>
            <a:r>
              <a:rPr lang="sr-Cyrl-RS" sz="2200" dirty="0"/>
              <a:t> </a:t>
            </a:r>
            <a:r>
              <a:rPr lang="en-US" sz="2200" dirty="0"/>
              <a:t>is more difficult to propagate in cell culture than</a:t>
            </a:r>
            <a:r>
              <a:rPr lang="sr-Cyrl-CS" sz="2200" dirty="0"/>
              <a:t> </a:t>
            </a:r>
            <a:r>
              <a:rPr lang="en-US" sz="2200" dirty="0"/>
              <a:t>HSV</a:t>
            </a:r>
            <a:r>
              <a:rPr lang="sr-Cyrl-CS" sz="2200" dirty="0"/>
              <a:t>, </a:t>
            </a:r>
            <a:r>
              <a:rPr lang="en-US" sz="2200" dirty="0"/>
              <a:t>because VZV generally remains bound to the host cell membrane with less release of </a:t>
            </a:r>
            <a:r>
              <a:rPr lang="en-US" sz="2200" dirty="0" err="1"/>
              <a:t>virions</a:t>
            </a:r>
            <a:r>
              <a:rPr lang="en-US" sz="2200" dirty="0"/>
              <a:t> in the fluid, it spreads poorly from cell to cell. It does not grow well in culture</a:t>
            </a:r>
            <a:endParaRPr lang="sr-Cyrl-CS" sz="2200" dirty="0"/>
          </a:p>
          <a:p>
            <a:pPr marL="0" indent="0">
              <a:buNone/>
            </a:pPr>
            <a:endParaRPr lang="sr-Cyrl-RS" sz="2800" dirty="0"/>
          </a:p>
        </p:txBody>
      </p:sp>
      <p:pic>
        <p:nvPicPr>
          <p:cNvPr id="2050" name="Picture 2" descr="Резултат слика за vzv"/>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824" y="4869160"/>
            <a:ext cx="3043053" cy="172819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Резултат слика за vzv"/>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62824" y="3068960"/>
            <a:ext cx="3060340" cy="172819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988"/>
            <a:ext cx="9144000" cy="971551"/>
          </a:xfrm>
          <a:solidFill>
            <a:schemeClr val="bg2">
              <a:lumMod val="90000"/>
            </a:schemeClr>
          </a:solidFill>
        </p:spPr>
        <p:txBody>
          <a:bodyPr rtlCol="0">
            <a:noAutofit/>
          </a:bodyPr>
          <a:lstStyle/>
          <a:p>
            <a:r>
              <a:rPr lang="sr-Latn-CS" sz="2800" b="1" dirty="0">
                <a:solidFill>
                  <a:schemeClr val="accent1">
                    <a:lumMod val="75000"/>
                  </a:schemeClr>
                </a:solidFill>
              </a:rPr>
              <a:t>VZV</a:t>
            </a:r>
            <a:r>
              <a:rPr lang="en-US" sz="2800" b="1" dirty="0">
                <a:solidFill>
                  <a:schemeClr val="accent1">
                    <a:lumMod val="75000"/>
                  </a:schemeClr>
                </a:solidFill>
              </a:rPr>
              <a:t> </a:t>
            </a:r>
            <a:br>
              <a:rPr lang="sr-Cyrl-RS" sz="2800" b="1" dirty="0">
                <a:solidFill>
                  <a:schemeClr val="accent1">
                    <a:lumMod val="75000"/>
                  </a:schemeClr>
                </a:solidFill>
              </a:rPr>
            </a:br>
            <a:r>
              <a:rPr lang="en-US" sz="2800" b="1" dirty="0">
                <a:solidFill>
                  <a:schemeClr val="accent1">
                    <a:lumMod val="75000"/>
                  </a:schemeClr>
                </a:solidFill>
              </a:rPr>
              <a:t>-</a:t>
            </a:r>
            <a:r>
              <a:rPr lang="sr-Cyrl-RS" sz="2800" b="1" dirty="0">
                <a:solidFill>
                  <a:schemeClr val="accent1">
                    <a:lumMod val="75000"/>
                  </a:schemeClr>
                </a:solidFill>
              </a:rPr>
              <a:t> </a:t>
            </a:r>
            <a:r>
              <a:rPr lang="en-US" sz="2800" b="1" dirty="0">
                <a:solidFill>
                  <a:schemeClr val="accent1">
                    <a:lumMod val="75000"/>
                  </a:schemeClr>
                </a:solidFill>
              </a:rPr>
              <a:t>epidemiology</a:t>
            </a:r>
            <a:r>
              <a:rPr lang="sr-Cyrl-RS" sz="2800" b="1" dirty="0">
                <a:solidFill>
                  <a:schemeClr val="accent1">
                    <a:lumMod val="75000"/>
                  </a:schemeClr>
                </a:solidFill>
              </a:rPr>
              <a:t>-</a:t>
            </a:r>
            <a:endParaRPr lang="en-US" sz="2800" dirty="0">
              <a:solidFill>
                <a:schemeClr val="accent1">
                  <a:lumMod val="75000"/>
                </a:schemeClr>
              </a:solidFill>
            </a:endParaRPr>
          </a:p>
        </p:txBody>
      </p:sp>
      <p:sp>
        <p:nvSpPr>
          <p:cNvPr id="4" name="Content Placeholder 3"/>
          <p:cNvSpPr>
            <a:spLocks noGrp="1"/>
          </p:cNvSpPr>
          <p:nvPr>
            <p:ph idx="1"/>
          </p:nvPr>
        </p:nvSpPr>
        <p:spPr>
          <a:xfrm>
            <a:off x="6846" y="1268760"/>
            <a:ext cx="9144000" cy="2808312"/>
          </a:xfrm>
        </p:spPr>
        <p:style>
          <a:lnRef idx="1">
            <a:schemeClr val="accent2"/>
          </a:lnRef>
          <a:fillRef idx="2">
            <a:schemeClr val="accent2"/>
          </a:fillRef>
          <a:effectRef idx="1">
            <a:schemeClr val="accent2"/>
          </a:effectRef>
          <a:fontRef idx="minor">
            <a:schemeClr val="dk1"/>
          </a:fontRef>
        </p:style>
        <p:txBody>
          <a:bodyPr rtlCol="0">
            <a:normAutofit/>
          </a:bodyPr>
          <a:lstStyle/>
          <a:p>
            <a:r>
              <a:rPr lang="en-US" sz="2000" dirty="0"/>
              <a:t>VZV</a:t>
            </a:r>
            <a:r>
              <a:rPr lang="sr-Cyrl-CS" sz="2000" dirty="0"/>
              <a:t> </a:t>
            </a:r>
            <a:r>
              <a:rPr lang="en-US" sz="2000" dirty="0"/>
              <a:t>is ubiquitous</a:t>
            </a:r>
            <a:endParaRPr lang="sr-Cyrl-CS" sz="2000" dirty="0"/>
          </a:p>
          <a:p>
            <a:r>
              <a:rPr lang="en-US" sz="2000" dirty="0"/>
              <a:t>In temperate climates, more than 90% of people come into contact with this virus in childhood, and the disease occurs by the age of ten.</a:t>
            </a:r>
          </a:p>
          <a:p>
            <a:r>
              <a:rPr lang="en-US" sz="2000" dirty="0"/>
              <a:t>The disease occurs in 75% of people who have been in contact with the virus - </a:t>
            </a:r>
            <a:r>
              <a:rPr lang="en-US" sz="2000" b="1" dirty="0">
                <a:solidFill>
                  <a:srgbClr val="C00000"/>
                </a:solidFill>
              </a:rPr>
              <a:t>the most contagious herpes virus</a:t>
            </a:r>
          </a:p>
          <a:p>
            <a:r>
              <a:rPr lang="en-US" sz="2000" b="1" dirty="0"/>
              <a:t>Shingles </a:t>
            </a:r>
            <a:r>
              <a:rPr lang="en-US" sz="2000" dirty="0"/>
              <a:t>is caused by reactivation of VZV and occurs in 20% of the population (mostly after the age of 50)</a:t>
            </a:r>
            <a:endParaRPr lang="sr-Cyrl-CS" sz="2800" dirty="0"/>
          </a:p>
        </p:txBody>
      </p:sp>
      <p:sp>
        <p:nvSpPr>
          <p:cNvPr id="6" name="Rectangle 5"/>
          <p:cNvSpPr/>
          <p:nvPr/>
        </p:nvSpPr>
        <p:spPr>
          <a:xfrm>
            <a:off x="0" y="4509120"/>
            <a:ext cx="9144000" cy="1631216"/>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pPr marL="285750" indent="-285750">
              <a:buFont typeface="Arial" panose="020B0604020202020204" pitchFamily="34" charset="0"/>
              <a:buChar char="•"/>
            </a:pPr>
            <a:r>
              <a:rPr lang="en-US" sz="2000" dirty="0">
                <a:solidFill>
                  <a:schemeClr val="tx1"/>
                </a:solidFill>
                <a:latin typeface="+mj-lt"/>
              </a:rPr>
              <a:t>The most common </a:t>
            </a:r>
            <a:r>
              <a:rPr lang="en-US" sz="2000" b="1" dirty="0">
                <a:solidFill>
                  <a:srgbClr val="C00000"/>
                </a:solidFill>
                <a:latin typeface="+mj-lt"/>
              </a:rPr>
              <a:t>route of transmission </a:t>
            </a:r>
            <a:r>
              <a:rPr lang="en-US" sz="2000" dirty="0">
                <a:solidFill>
                  <a:schemeClr val="tx1"/>
                </a:solidFill>
                <a:latin typeface="+mj-lt"/>
              </a:rPr>
              <a:t>of the virus is </a:t>
            </a:r>
            <a:r>
              <a:rPr lang="en-US" sz="2000" b="1" dirty="0">
                <a:solidFill>
                  <a:srgbClr val="C00000"/>
                </a:solidFill>
                <a:latin typeface="+mj-lt"/>
              </a:rPr>
              <a:t>respiratory, </a:t>
            </a:r>
            <a:r>
              <a:rPr lang="en-US" sz="2000" dirty="0">
                <a:solidFill>
                  <a:schemeClr val="tx1"/>
                </a:solidFill>
                <a:latin typeface="+mj-lt"/>
              </a:rPr>
              <a:t>although transmission by </a:t>
            </a:r>
            <a:r>
              <a:rPr lang="en-US" sz="2000" b="1" dirty="0">
                <a:solidFill>
                  <a:srgbClr val="C00000"/>
                </a:solidFill>
                <a:latin typeface="+mj-lt"/>
              </a:rPr>
              <a:t>direct contact with vesicles and pustules </a:t>
            </a:r>
            <a:r>
              <a:rPr lang="en-US" sz="2000" dirty="0">
                <a:solidFill>
                  <a:schemeClr val="tx1"/>
                </a:solidFill>
                <a:latin typeface="+mj-lt"/>
              </a:rPr>
              <a:t>is also possible</a:t>
            </a:r>
            <a:endParaRPr lang="en-US" sz="2000" b="1" dirty="0">
              <a:solidFill>
                <a:srgbClr val="C00000"/>
              </a:solidFill>
              <a:latin typeface="+mj-lt"/>
            </a:endParaRPr>
          </a:p>
          <a:p>
            <a:pPr marL="285750" indent="-285750">
              <a:buFont typeface="Arial" panose="020B0604020202020204" pitchFamily="34" charset="0"/>
              <a:buChar char="•"/>
            </a:pPr>
            <a:r>
              <a:rPr lang="en-US" sz="2000" dirty="0">
                <a:latin typeface="+mj-lt"/>
              </a:rPr>
              <a:t>The transmission of the disease is greatest 1 to 2 days before and 3-4 days after the appearance of skin lesions</a:t>
            </a:r>
            <a:endParaRPr lang="sr-Cyrl-CS" sz="2000" dirty="0">
              <a:latin typeface="+mj-lt"/>
            </a:endParaRPr>
          </a:p>
          <a:p>
            <a:pPr marL="285750" indent="-285750">
              <a:buFont typeface="Arial" panose="020B0604020202020204" pitchFamily="34" charset="0"/>
              <a:buChar char="•"/>
            </a:pPr>
            <a:r>
              <a:rPr lang="en-US" sz="2000" dirty="0">
                <a:latin typeface="+mj-lt"/>
              </a:rPr>
              <a:t>The virus is difficult to isolate from the lesions that enter the crust phase</a:t>
            </a:r>
            <a:r>
              <a:rPr lang="sr-Cyrl-CS" sz="2000" dirty="0">
                <a:latin typeface="+mj-lt"/>
              </a:rPr>
              <a:t>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988"/>
            <a:ext cx="9144000" cy="971551"/>
          </a:xfrm>
          <a:solidFill>
            <a:schemeClr val="bg2">
              <a:lumMod val="90000"/>
            </a:schemeClr>
          </a:solidFill>
        </p:spPr>
        <p:txBody>
          <a:bodyPr rtlCol="0">
            <a:noAutofit/>
          </a:bodyPr>
          <a:lstStyle/>
          <a:p>
            <a:r>
              <a:rPr lang="sr-Latn-CS" sz="2800" b="1" dirty="0">
                <a:solidFill>
                  <a:schemeClr val="accent1">
                    <a:lumMod val="75000"/>
                  </a:schemeClr>
                </a:solidFill>
              </a:rPr>
              <a:t>VZV</a:t>
            </a:r>
            <a:r>
              <a:rPr lang="en-US" sz="2800" b="1" dirty="0">
                <a:solidFill>
                  <a:schemeClr val="accent1">
                    <a:lumMod val="75000"/>
                  </a:schemeClr>
                </a:solidFill>
              </a:rPr>
              <a:t> </a:t>
            </a:r>
            <a:br>
              <a:rPr lang="sr-Cyrl-RS" sz="2800" b="1" dirty="0">
                <a:solidFill>
                  <a:schemeClr val="accent1">
                    <a:lumMod val="75000"/>
                  </a:schemeClr>
                </a:solidFill>
              </a:rPr>
            </a:br>
            <a:r>
              <a:rPr lang="en-US" sz="2800" b="1" dirty="0">
                <a:solidFill>
                  <a:schemeClr val="accent1">
                    <a:lumMod val="75000"/>
                  </a:schemeClr>
                </a:solidFill>
              </a:rPr>
              <a:t>-</a:t>
            </a:r>
            <a:r>
              <a:rPr lang="sr-Cyrl-RS" sz="2800" b="1" dirty="0">
                <a:solidFill>
                  <a:schemeClr val="accent1">
                    <a:lumMod val="75000"/>
                  </a:schemeClr>
                </a:solidFill>
              </a:rPr>
              <a:t> </a:t>
            </a:r>
            <a:r>
              <a:rPr lang="en-US" sz="2800" b="1" dirty="0">
                <a:solidFill>
                  <a:schemeClr val="accent1">
                    <a:lumMod val="75000"/>
                  </a:schemeClr>
                </a:solidFill>
              </a:rPr>
              <a:t>pathogenesis</a:t>
            </a:r>
            <a:r>
              <a:rPr lang="sr-Cyrl-RS" sz="2800" b="1" dirty="0">
                <a:solidFill>
                  <a:schemeClr val="accent1">
                    <a:lumMod val="75000"/>
                  </a:schemeClr>
                </a:solidFill>
              </a:rPr>
              <a:t>, </a:t>
            </a:r>
            <a:r>
              <a:rPr lang="en-US" sz="2800" b="1" dirty="0">
                <a:solidFill>
                  <a:schemeClr val="accent1">
                    <a:lumMod val="75000"/>
                  </a:schemeClr>
                </a:solidFill>
              </a:rPr>
              <a:t>immunity</a:t>
            </a:r>
            <a:r>
              <a:rPr lang="sr-Cyrl-RS" sz="2800" b="1" dirty="0">
                <a:solidFill>
                  <a:schemeClr val="accent1">
                    <a:lumMod val="75000"/>
                  </a:schemeClr>
                </a:solidFill>
              </a:rPr>
              <a:t>-</a:t>
            </a:r>
            <a:endParaRPr lang="en-US" sz="2800" dirty="0">
              <a:solidFill>
                <a:schemeClr val="accent1">
                  <a:lumMod val="75000"/>
                </a:schemeClr>
              </a:solidFill>
            </a:endParaRPr>
          </a:p>
        </p:txBody>
      </p:sp>
      <p:sp>
        <p:nvSpPr>
          <p:cNvPr id="4" name="Content Placeholder 3"/>
          <p:cNvSpPr>
            <a:spLocks noGrp="1"/>
          </p:cNvSpPr>
          <p:nvPr>
            <p:ph idx="1"/>
          </p:nvPr>
        </p:nvSpPr>
        <p:spPr>
          <a:xfrm>
            <a:off x="0" y="981523"/>
            <a:ext cx="9144000" cy="2375469"/>
          </a:xfrm>
        </p:spPr>
        <p:style>
          <a:lnRef idx="1">
            <a:schemeClr val="accent2"/>
          </a:lnRef>
          <a:fillRef idx="2">
            <a:schemeClr val="accent2"/>
          </a:fillRef>
          <a:effectRef idx="1">
            <a:schemeClr val="accent2"/>
          </a:effectRef>
          <a:fontRef idx="minor">
            <a:schemeClr val="dk1"/>
          </a:fontRef>
        </p:style>
        <p:txBody>
          <a:bodyPr rtlCol="0">
            <a:normAutofit fontScale="92500"/>
          </a:bodyPr>
          <a:lstStyle/>
          <a:p>
            <a:r>
              <a:rPr lang="en-US" sz="2200" dirty="0"/>
              <a:t>Primary and secondary </a:t>
            </a:r>
            <a:r>
              <a:rPr lang="en-US" sz="2200" dirty="0" err="1"/>
              <a:t>viremia</a:t>
            </a:r>
            <a:endParaRPr lang="sr-Cyrl-CS" sz="2200" dirty="0"/>
          </a:p>
          <a:p>
            <a:r>
              <a:rPr lang="en-US" sz="2200" dirty="0"/>
              <a:t>The virus spreads through cells (T lymphocytes and </a:t>
            </a:r>
            <a:r>
              <a:rPr lang="en-US" sz="2200" dirty="0" err="1"/>
              <a:t>monocytes</a:t>
            </a:r>
            <a:r>
              <a:rPr lang="sr-Cyrl-CS" sz="2200" dirty="0"/>
              <a:t>), </a:t>
            </a:r>
            <a:r>
              <a:rPr lang="en-US" sz="2200" b="1" dirty="0">
                <a:solidFill>
                  <a:srgbClr val="C00000"/>
                </a:solidFill>
              </a:rPr>
              <a:t>cellular immune response is key to control the infection</a:t>
            </a:r>
            <a:endParaRPr lang="sr-Cyrl-CS" sz="2200" b="1" dirty="0">
              <a:solidFill>
                <a:srgbClr val="C00000"/>
              </a:solidFill>
            </a:endParaRPr>
          </a:p>
          <a:p>
            <a:r>
              <a:rPr lang="en-US" sz="2200" dirty="0"/>
              <a:t>Establishes </a:t>
            </a:r>
            <a:r>
              <a:rPr lang="en-US" sz="2200" b="1" dirty="0"/>
              <a:t>latency in sensory trigeminal ganglia and dorsal spinal ganglia</a:t>
            </a:r>
          </a:p>
          <a:p>
            <a:r>
              <a:rPr lang="en-US" sz="2200" dirty="0"/>
              <a:t>Reinfection with this virus is rare and is prevented by circulating antibodies, while reactivation is mainly controlled by cellular immunity</a:t>
            </a:r>
            <a:endParaRPr lang="sr-Cyrl-CS" sz="2800" dirty="0"/>
          </a:p>
        </p:txBody>
      </p:sp>
      <p:pic>
        <p:nvPicPr>
          <p:cNvPr id="113666" name="Picture 2"/>
          <p:cNvPicPr>
            <a:picLocks noChangeAspect="1" noChangeArrowheads="1"/>
          </p:cNvPicPr>
          <p:nvPr/>
        </p:nvPicPr>
        <p:blipFill>
          <a:blip r:embed="rId2" cstate="print"/>
          <a:srcRect/>
          <a:stretch>
            <a:fillRect/>
          </a:stretch>
        </p:blipFill>
        <p:spPr bwMode="auto">
          <a:xfrm>
            <a:off x="179512" y="3429000"/>
            <a:ext cx="8814817" cy="3428999"/>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988"/>
            <a:ext cx="9144000" cy="971551"/>
          </a:xfrm>
          <a:solidFill>
            <a:schemeClr val="bg2">
              <a:lumMod val="90000"/>
            </a:schemeClr>
          </a:solidFill>
        </p:spPr>
        <p:txBody>
          <a:bodyPr rtlCol="0">
            <a:noAutofit/>
          </a:bodyPr>
          <a:lstStyle/>
          <a:p>
            <a:r>
              <a:rPr lang="sr-Latn-CS" sz="2800" b="1" dirty="0">
                <a:solidFill>
                  <a:schemeClr val="accent1">
                    <a:lumMod val="75000"/>
                  </a:schemeClr>
                </a:solidFill>
              </a:rPr>
              <a:t>VZV</a:t>
            </a:r>
            <a:r>
              <a:rPr lang="en-US" sz="2800" b="1" dirty="0">
                <a:solidFill>
                  <a:schemeClr val="accent1">
                    <a:lumMod val="75000"/>
                  </a:schemeClr>
                </a:solidFill>
              </a:rPr>
              <a:t> </a:t>
            </a:r>
            <a:br>
              <a:rPr lang="sr-Cyrl-RS" sz="2800" b="1" dirty="0">
                <a:solidFill>
                  <a:schemeClr val="accent1">
                    <a:lumMod val="75000"/>
                  </a:schemeClr>
                </a:solidFill>
              </a:rPr>
            </a:br>
            <a:r>
              <a:rPr lang="en-US" sz="2800" b="1" dirty="0">
                <a:solidFill>
                  <a:schemeClr val="accent1">
                    <a:lumMod val="75000"/>
                  </a:schemeClr>
                </a:solidFill>
              </a:rPr>
              <a:t>-</a:t>
            </a:r>
            <a:r>
              <a:rPr lang="sr-Cyrl-RS" sz="2800" b="1" dirty="0">
                <a:solidFill>
                  <a:schemeClr val="accent1">
                    <a:lumMod val="75000"/>
                  </a:schemeClr>
                </a:solidFill>
              </a:rPr>
              <a:t> </a:t>
            </a:r>
            <a:r>
              <a:rPr lang="en-US" sz="2800" b="1" dirty="0">
                <a:solidFill>
                  <a:schemeClr val="accent1">
                    <a:lumMod val="75000"/>
                  </a:schemeClr>
                </a:solidFill>
              </a:rPr>
              <a:t>clinical manifestations </a:t>
            </a:r>
            <a:r>
              <a:rPr lang="sr-Cyrl-RS" sz="2800" b="1" dirty="0">
                <a:solidFill>
                  <a:schemeClr val="accent1">
                    <a:lumMod val="75000"/>
                  </a:schemeClr>
                </a:solidFill>
              </a:rPr>
              <a:t>-</a:t>
            </a:r>
            <a:endParaRPr lang="en-US" sz="2800" dirty="0">
              <a:solidFill>
                <a:schemeClr val="accent1">
                  <a:lumMod val="75000"/>
                </a:schemeClr>
              </a:solidFill>
            </a:endParaRPr>
          </a:p>
        </p:txBody>
      </p:sp>
      <p:sp>
        <p:nvSpPr>
          <p:cNvPr id="4" name="Content Placeholder 3"/>
          <p:cNvSpPr>
            <a:spLocks noGrp="1"/>
          </p:cNvSpPr>
          <p:nvPr>
            <p:ph idx="1"/>
          </p:nvPr>
        </p:nvSpPr>
        <p:spPr>
          <a:xfrm>
            <a:off x="0" y="1125538"/>
            <a:ext cx="9144000" cy="5399087"/>
          </a:xfrm>
        </p:spPr>
        <p:txBody>
          <a:bodyPr rtlCol="0">
            <a:normAutofit/>
          </a:bodyPr>
          <a:lstStyle/>
          <a:p>
            <a:r>
              <a:rPr lang="en-US" sz="2000" b="1" i="1" dirty="0" err="1">
                <a:solidFill>
                  <a:srgbClr val="C00000"/>
                </a:solidFill>
              </a:rPr>
              <a:t>Varicella</a:t>
            </a:r>
            <a:r>
              <a:rPr lang="en-US" sz="2000" dirty="0">
                <a:solidFill>
                  <a:srgbClr val="C00000"/>
                </a:solidFill>
              </a:rPr>
              <a:t> </a:t>
            </a:r>
            <a:r>
              <a:rPr lang="en-US" sz="2000" b="1" dirty="0">
                <a:solidFill>
                  <a:srgbClr val="C00000"/>
                </a:solidFill>
              </a:rPr>
              <a:t>or chickenpox</a:t>
            </a:r>
            <a:r>
              <a:rPr lang="sr-Cyrl-CS" sz="2000" b="1" dirty="0"/>
              <a:t>: </a:t>
            </a:r>
            <a:r>
              <a:rPr lang="en-US" sz="2000" b="1" dirty="0">
                <a:solidFill>
                  <a:srgbClr val="C00000"/>
                </a:solidFill>
              </a:rPr>
              <a:t>generalized skin rash</a:t>
            </a:r>
            <a:r>
              <a:rPr lang="sr-Cyrl-CS" sz="2000" dirty="0"/>
              <a:t>, </a:t>
            </a:r>
            <a:r>
              <a:rPr lang="en-US" sz="2000" dirty="0"/>
              <a:t>in one area lesions can be observed in different stages (from vesicle to crust)</a:t>
            </a:r>
            <a:r>
              <a:rPr lang="sr-Cyrl-CS" sz="2000" dirty="0"/>
              <a:t> </a:t>
            </a:r>
          </a:p>
          <a:p>
            <a:r>
              <a:rPr lang="en-US" sz="2000" dirty="0"/>
              <a:t>In case of </a:t>
            </a:r>
            <a:r>
              <a:rPr lang="en-US" sz="2000" b="1" dirty="0"/>
              <a:t>immunodeficiency</a:t>
            </a:r>
            <a:r>
              <a:rPr lang="en-US" sz="2000" dirty="0"/>
              <a:t>, </a:t>
            </a:r>
            <a:r>
              <a:rPr lang="en-US" sz="2000" b="1" dirty="0"/>
              <a:t>prolonged </a:t>
            </a:r>
            <a:r>
              <a:rPr lang="en-US" sz="2000" b="1" dirty="0" err="1"/>
              <a:t>viremia</a:t>
            </a:r>
            <a:r>
              <a:rPr lang="en-US" sz="2000" b="1" dirty="0"/>
              <a:t> </a:t>
            </a:r>
            <a:r>
              <a:rPr lang="en-US" sz="2000" dirty="0"/>
              <a:t>and virus </a:t>
            </a:r>
            <a:r>
              <a:rPr lang="en-US" sz="2000" b="1" dirty="0"/>
              <a:t>dissemination</a:t>
            </a:r>
            <a:r>
              <a:rPr lang="en-US" sz="2000" dirty="0"/>
              <a:t> (pneumonia, encephalitis, hepatitis and nephritis) occur.</a:t>
            </a:r>
          </a:p>
          <a:p>
            <a:r>
              <a:rPr lang="en-US" sz="2000" b="1" dirty="0">
                <a:solidFill>
                  <a:srgbClr val="C00000"/>
                </a:solidFill>
              </a:rPr>
              <a:t>Reactivation of </a:t>
            </a:r>
            <a:r>
              <a:rPr lang="en-US" sz="2000" dirty="0"/>
              <a:t>VZV</a:t>
            </a:r>
            <a:r>
              <a:rPr lang="sr-Cyrl-CS" sz="2000" dirty="0"/>
              <a:t> </a:t>
            </a:r>
            <a:r>
              <a:rPr lang="en-US" sz="2000" dirty="0"/>
              <a:t>is associated with </a:t>
            </a:r>
            <a:r>
              <a:rPr lang="en-US" sz="2000" b="1" dirty="0">
                <a:solidFill>
                  <a:srgbClr val="C00000"/>
                </a:solidFill>
              </a:rPr>
              <a:t>zoster (shingles)</a:t>
            </a:r>
            <a:endParaRPr lang="sr-Cyrl-CS" sz="2000" dirty="0"/>
          </a:p>
          <a:p>
            <a:r>
              <a:rPr lang="en-US" sz="2000" dirty="0"/>
              <a:t>Herpetic neuralgia</a:t>
            </a:r>
            <a:endParaRPr lang="sr-Cyrl-CS" sz="2000" dirty="0"/>
          </a:p>
        </p:txBody>
      </p:sp>
      <p:pic>
        <p:nvPicPr>
          <p:cNvPr id="114690" name="Picture 2" descr="http://www.lemamme.it/wp-content/uploads/2013/05/varicella-3-540x397.gif"/>
          <p:cNvPicPr>
            <a:picLocks noChangeAspect="1" noChangeArrowheads="1"/>
          </p:cNvPicPr>
          <p:nvPr/>
        </p:nvPicPr>
        <p:blipFill>
          <a:blip r:embed="rId2" cstate="print"/>
          <a:srcRect/>
          <a:stretch>
            <a:fillRect/>
          </a:stretch>
        </p:blipFill>
        <p:spPr bwMode="auto">
          <a:xfrm>
            <a:off x="0" y="3443794"/>
            <a:ext cx="4644008" cy="3414206"/>
          </a:xfrm>
          <a:prstGeom prst="rect">
            <a:avLst/>
          </a:prstGeom>
          <a:noFill/>
        </p:spPr>
      </p:pic>
      <p:pic>
        <p:nvPicPr>
          <p:cNvPr id="114692" name="Picture 4" descr="http://nasha-kozha.ru/gallery/images/virus/herpes-zoster-3.jpg"/>
          <p:cNvPicPr>
            <a:picLocks noChangeAspect="1" noChangeArrowheads="1"/>
          </p:cNvPicPr>
          <p:nvPr/>
        </p:nvPicPr>
        <p:blipFill>
          <a:blip r:embed="rId3" cstate="print"/>
          <a:srcRect/>
          <a:stretch>
            <a:fillRect/>
          </a:stretch>
        </p:blipFill>
        <p:spPr bwMode="auto">
          <a:xfrm>
            <a:off x="4716016" y="3410650"/>
            <a:ext cx="4428000" cy="3447362"/>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988"/>
            <a:ext cx="9144000" cy="971551"/>
          </a:xfrm>
          <a:solidFill>
            <a:schemeClr val="bg2">
              <a:lumMod val="90000"/>
            </a:schemeClr>
          </a:solidFill>
        </p:spPr>
        <p:txBody>
          <a:bodyPr rtlCol="0">
            <a:noAutofit/>
          </a:bodyPr>
          <a:lstStyle/>
          <a:p>
            <a:pPr algn="l" rtl="0"/>
            <a:r>
              <a:rPr lang="sr-Cyrl-RS" sz="2800" b="1" dirty="0">
                <a:solidFill>
                  <a:schemeClr val="accent1">
                    <a:lumMod val="75000"/>
                  </a:schemeClr>
                </a:solidFill>
              </a:rPr>
              <a:t>Diagnosis</a:t>
            </a:r>
            <a:r>
              <a:rPr lang="en-US" sz="2800" b="1" dirty="0">
                <a:solidFill>
                  <a:schemeClr val="accent1">
                    <a:lumMod val="75000"/>
                  </a:schemeClr>
                </a:solidFill>
              </a:rPr>
              <a:t> of </a:t>
            </a:r>
            <a:r>
              <a:rPr lang="sr-Latn-CS" sz="2800" b="1" dirty="0">
                <a:solidFill>
                  <a:schemeClr val="accent1">
                    <a:lumMod val="75000"/>
                  </a:schemeClr>
                </a:solidFill>
              </a:rPr>
              <a:t>VZV</a:t>
            </a:r>
            <a:r>
              <a:rPr lang="en-US" sz="2800" b="1" dirty="0">
                <a:solidFill>
                  <a:schemeClr val="accent1">
                    <a:lumMod val="75000"/>
                  </a:schemeClr>
                </a:solidFill>
              </a:rPr>
              <a:t> </a:t>
            </a:r>
            <a:r>
              <a:rPr lang="sr-Cyrl-RS" sz="2800" b="1" dirty="0">
                <a:solidFill>
                  <a:schemeClr val="accent1">
                    <a:lumMod val="75000"/>
                  </a:schemeClr>
                </a:solidFill>
              </a:rPr>
              <a:t>infection</a:t>
            </a:r>
            <a:endParaRPr lang="en-US" sz="2800" dirty="0">
              <a:solidFill>
                <a:schemeClr val="accent1">
                  <a:lumMod val="75000"/>
                </a:schemeClr>
              </a:solidFill>
            </a:endParaRPr>
          </a:p>
        </p:txBody>
      </p:sp>
      <p:sp>
        <p:nvSpPr>
          <p:cNvPr id="4" name="Content Placeholder 3"/>
          <p:cNvSpPr>
            <a:spLocks noGrp="1"/>
          </p:cNvSpPr>
          <p:nvPr>
            <p:ph idx="1"/>
          </p:nvPr>
        </p:nvSpPr>
        <p:spPr>
          <a:xfrm>
            <a:off x="0" y="910233"/>
            <a:ext cx="9144000" cy="5399087"/>
          </a:xfrm>
        </p:spPr>
        <p:txBody>
          <a:bodyPr rtlCol="0">
            <a:normAutofit/>
          </a:bodyPr>
          <a:lstStyle/>
          <a:p>
            <a:pPr algn="l" rtl="0"/>
            <a:endParaRPr lang="sr-Cyrl-RS" sz="2000" dirty="0"/>
          </a:p>
          <a:p>
            <a:pPr algn="l" rtl="0"/>
            <a:r>
              <a:rPr lang="sr-Cyrl-RS" sz="2000" dirty="0"/>
              <a:t>Varicella and herpes zoster are usually diagnosed clinically (characteristic rash)</a:t>
            </a:r>
          </a:p>
          <a:p>
            <a:pPr algn="l" rtl="0"/>
            <a:r>
              <a:rPr lang="sr-Cyrl-RS" sz="2000" dirty="0"/>
              <a:t>Cytological examination does not differentiate</a:t>
            </a:r>
            <a:r>
              <a:rPr lang="en-US" sz="2000" dirty="0"/>
              <a:t> HSV </a:t>
            </a:r>
            <a:r>
              <a:rPr lang="sr-Cyrl-RS" sz="2000" dirty="0"/>
              <a:t>from</a:t>
            </a:r>
            <a:r>
              <a:rPr lang="en-US" sz="2000" dirty="0"/>
              <a:t> VZV</a:t>
            </a:r>
          </a:p>
          <a:p>
            <a:pPr algn="l" rtl="0"/>
            <a:r>
              <a:rPr lang="sr-Cyrl-RS" sz="2000" dirty="0"/>
              <a:t>Rapid diagnosis: detection</a:t>
            </a:r>
            <a:r>
              <a:rPr lang="en-US" sz="2000" dirty="0"/>
              <a:t> of VZV </a:t>
            </a:r>
            <a:r>
              <a:rPr lang="sr-Cyrl-RS" sz="2000" dirty="0"/>
              <a:t>antigens in lesion cells by immunofluorescence staining</a:t>
            </a:r>
          </a:p>
          <a:p>
            <a:pPr algn="l" rtl="0"/>
            <a:r>
              <a:rPr lang="sr-Cyrl-RS" sz="2000" dirty="0"/>
              <a:t>Virus isolation: from vesicular fluid seeding on human diploid fibroblasts</a:t>
            </a:r>
          </a:p>
          <a:p>
            <a:pPr marL="800100" lvl="2" indent="0" algn="l" rtl="0">
              <a:buNone/>
            </a:pPr>
            <a:r>
              <a:rPr lang="sr-Cyrl-RS" sz="2000" dirty="0"/>
              <a:t>Difficult to isolate from zoster lesions older than 5 days;</a:t>
            </a:r>
            <a:r>
              <a:rPr lang="en-US" sz="2000" dirty="0"/>
              <a:t>CPE</a:t>
            </a:r>
            <a:r>
              <a:rPr lang="sr-Cyrl-RS" sz="2000" dirty="0"/>
              <a:t>only in 5–9 days</a:t>
            </a:r>
          </a:p>
          <a:p>
            <a:pPr algn="l" rtl="0"/>
            <a:r>
              <a:rPr lang="en-US" sz="2000" dirty="0"/>
              <a:t>PCR </a:t>
            </a:r>
            <a:r>
              <a:rPr lang="sr-Cyrl-RS" sz="2000" dirty="0"/>
              <a:t>detection is more commonly used</a:t>
            </a:r>
          </a:p>
          <a:p>
            <a:pPr algn="l" rtl="0"/>
            <a:r>
              <a:rPr lang="en-US" sz="2000" dirty="0"/>
              <a:t>PCR </a:t>
            </a:r>
            <a:r>
              <a:rPr lang="sr-Cyrl-RS" sz="2000" dirty="0"/>
              <a:t>cerebrospinal fluid: useful for diagnosis</a:t>
            </a:r>
            <a:r>
              <a:rPr lang="en-US" sz="2000" dirty="0"/>
              <a:t>VZV</a:t>
            </a:r>
            <a:r>
              <a:rPr lang="sr-Cyrl-RS" sz="2000" dirty="0"/>
              <a:t>encephalitis; culture rarely positive</a:t>
            </a:r>
            <a:endParaRPr lang="sr-Cyrl-CS" sz="2000" dirty="0"/>
          </a:p>
        </p:txBody>
      </p:sp>
    </p:spTree>
    <p:extLst>
      <p:ext uri="{BB962C8B-B14F-4D97-AF65-F5344CB8AC3E}">
        <p14:creationId xmlns:p14="http://schemas.microsoft.com/office/powerpoint/2010/main" val="20597512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988"/>
            <a:ext cx="9144000" cy="971551"/>
          </a:xfrm>
          <a:solidFill>
            <a:schemeClr val="bg2">
              <a:lumMod val="90000"/>
            </a:schemeClr>
          </a:solidFill>
        </p:spPr>
        <p:txBody>
          <a:bodyPr rtlCol="0">
            <a:noAutofit/>
          </a:bodyPr>
          <a:lstStyle/>
          <a:p>
            <a:pPr algn="l" rtl="0"/>
            <a:r>
              <a:rPr lang="sr-Cyrl-RS" sz="2800" b="1" dirty="0">
                <a:solidFill>
                  <a:schemeClr val="accent1">
                    <a:lumMod val="75000"/>
                  </a:schemeClr>
                </a:solidFill>
              </a:rPr>
              <a:t>Therapy</a:t>
            </a:r>
            <a:r>
              <a:rPr lang="en-US" sz="2800" b="1" dirty="0">
                <a:solidFill>
                  <a:schemeClr val="accent1">
                    <a:lumMod val="75000"/>
                  </a:schemeClr>
                </a:solidFill>
              </a:rPr>
              <a:t> of </a:t>
            </a:r>
            <a:r>
              <a:rPr lang="sr-Latn-CS" sz="2800" b="1" dirty="0">
                <a:solidFill>
                  <a:schemeClr val="accent1">
                    <a:lumMod val="75000"/>
                  </a:schemeClr>
                </a:solidFill>
              </a:rPr>
              <a:t>VZV</a:t>
            </a:r>
            <a:r>
              <a:rPr lang="en-US" sz="2800" b="1" dirty="0">
                <a:solidFill>
                  <a:schemeClr val="accent1">
                    <a:lumMod val="75000"/>
                  </a:schemeClr>
                </a:solidFill>
              </a:rPr>
              <a:t> </a:t>
            </a:r>
            <a:r>
              <a:rPr lang="sr-Cyrl-RS" sz="2800" b="1" dirty="0">
                <a:solidFill>
                  <a:schemeClr val="accent1">
                    <a:lumMod val="75000"/>
                  </a:schemeClr>
                </a:solidFill>
              </a:rPr>
              <a:t>infection</a:t>
            </a:r>
            <a:endParaRPr lang="en-US" sz="2800" dirty="0">
              <a:solidFill>
                <a:schemeClr val="accent1">
                  <a:lumMod val="75000"/>
                </a:schemeClr>
              </a:solidFill>
            </a:endParaRPr>
          </a:p>
        </p:txBody>
      </p:sp>
      <p:sp>
        <p:nvSpPr>
          <p:cNvPr id="4" name="Content Placeholder 3"/>
          <p:cNvSpPr>
            <a:spLocks noGrp="1"/>
          </p:cNvSpPr>
          <p:nvPr>
            <p:ph idx="1"/>
          </p:nvPr>
        </p:nvSpPr>
        <p:spPr>
          <a:xfrm>
            <a:off x="0" y="910233"/>
            <a:ext cx="9144000" cy="5399087"/>
          </a:xfrm>
        </p:spPr>
        <p:txBody>
          <a:bodyPr rtlCol="0">
            <a:normAutofit/>
          </a:bodyPr>
          <a:lstStyle/>
          <a:p>
            <a:pPr marL="0" indent="0" algn="l" rtl="0">
              <a:buNone/>
            </a:pPr>
            <a:endParaRPr lang="sr-Cyrl-CS" sz="2000" dirty="0"/>
          </a:p>
          <a:p>
            <a:pPr marL="0" indent="0" algn="l" rtl="0">
              <a:buNone/>
            </a:pPr>
            <a:r>
              <a:rPr lang="sr-Cyrl-CS" sz="2000" dirty="0"/>
              <a:t>Acyclovir reduces fever and skin lesions in chickenpox</a:t>
            </a:r>
          </a:p>
          <a:p>
            <a:pPr marL="0" indent="0" algn="l" rtl="0">
              <a:buNone/>
            </a:pPr>
            <a:r>
              <a:rPr lang="sr-Cyrl-CS" sz="2000" dirty="0"/>
              <a:t>	Recommended for healthy patients over 18 years of age</a:t>
            </a:r>
          </a:p>
          <a:p>
            <a:pPr marL="0" indent="0" algn="l" rtl="0">
              <a:buNone/>
            </a:pPr>
            <a:r>
              <a:rPr lang="sr-Cyrl-CS" sz="2000" dirty="0"/>
              <a:t>	Insufficient data for universal treatment of healthy children and teenagers</a:t>
            </a:r>
          </a:p>
          <a:p>
            <a:pPr marL="0" indent="0" algn="l" rtl="0">
              <a:buNone/>
            </a:pPr>
            <a:r>
              <a:rPr lang="sr-Cyrl-CS" sz="2000" dirty="0"/>
              <a:t>	In immunosuppressed patients: controlled studies have shown efficacy in reducing dissemination</a:t>
            </a:r>
          </a:p>
          <a:p>
            <a:pPr marL="0" indent="0" algn="l" rtl="0">
              <a:buNone/>
            </a:pPr>
            <a:r>
              <a:rPr lang="sr-Cyrl-CS" sz="2000" dirty="0"/>
              <a:t>	Indicated in immunodeficient patients</a:t>
            </a:r>
          </a:p>
          <a:p>
            <a:pPr marL="0" indent="0" algn="l" rtl="0">
              <a:buNone/>
            </a:pPr>
            <a:r>
              <a:rPr lang="sr-Cyrl-CS" sz="2000" dirty="0"/>
              <a:t>	Also effective for herpes zoster in immunodeficient patients</a:t>
            </a:r>
          </a:p>
          <a:p>
            <a:pPr marL="0" indent="0" algn="l" rtl="0">
              <a:buNone/>
            </a:pPr>
            <a:r>
              <a:rPr lang="sr-Cyrl-CS" sz="2000" dirty="0"/>
              <a:t>	</a:t>
            </a:r>
            <a:r>
              <a:rPr lang="en-US" sz="2000" dirty="0"/>
              <a:t>VZV</a:t>
            </a:r>
            <a:r>
              <a:rPr lang="sr-Cyrl-CS" sz="2000" dirty="0"/>
              <a:t>less sensitive to acyclovir than</a:t>
            </a:r>
            <a:r>
              <a:rPr lang="en-US" sz="2000" dirty="0"/>
              <a:t>HSV-</a:t>
            </a:r>
            <a:r>
              <a:rPr lang="sr-Cyrl-CS" sz="2000" dirty="0"/>
              <a:t>a → significantly higher dose</a:t>
            </a:r>
          </a:p>
          <a:p>
            <a:pPr marL="0" indent="0" algn="l" rtl="0">
              <a:buNone/>
            </a:pPr>
            <a:endParaRPr lang="sr-Cyrl-CS" sz="2000" dirty="0"/>
          </a:p>
          <a:p>
            <a:pPr marL="0" indent="0" algn="l" rtl="0">
              <a:buNone/>
            </a:pPr>
            <a:r>
              <a:rPr lang="sr-Cyrl-CS" sz="2000" dirty="0"/>
              <a:t>Famciclovir and valacyclovir: more practical and potentially more effective</a:t>
            </a:r>
          </a:p>
          <a:p>
            <a:pPr marL="0" indent="0" algn="l" rtl="0">
              <a:buNone/>
            </a:pPr>
            <a:endParaRPr lang="sr-Cyrl-CS" sz="2000" dirty="0"/>
          </a:p>
          <a:p>
            <a:pPr marL="0" indent="0" algn="l" rtl="0">
              <a:buNone/>
            </a:pPr>
            <a:endParaRPr lang="sr-Cyrl-CS" sz="2000" dirty="0"/>
          </a:p>
        </p:txBody>
      </p:sp>
    </p:spTree>
    <p:extLst>
      <p:ext uri="{BB962C8B-B14F-4D97-AF65-F5344CB8AC3E}">
        <p14:creationId xmlns:p14="http://schemas.microsoft.com/office/powerpoint/2010/main" val="1921754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988"/>
            <a:ext cx="9144000" cy="971551"/>
          </a:xfrm>
          <a:solidFill>
            <a:schemeClr val="bg2">
              <a:lumMod val="90000"/>
            </a:schemeClr>
          </a:solidFill>
        </p:spPr>
        <p:txBody>
          <a:bodyPr rtlCol="0">
            <a:noAutofit/>
          </a:bodyPr>
          <a:lstStyle/>
          <a:p>
            <a:pPr algn="l" rtl="0"/>
            <a:r>
              <a:rPr lang="sr-Cyrl-RS" sz="2800" b="1" dirty="0">
                <a:solidFill>
                  <a:schemeClr val="accent1">
                    <a:lumMod val="75000"/>
                  </a:schemeClr>
                </a:solidFill>
              </a:rPr>
              <a:t>Prevention</a:t>
            </a:r>
            <a:r>
              <a:rPr lang="en-US" sz="2800" b="1" dirty="0">
                <a:solidFill>
                  <a:schemeClr val="accent1">
                    <a:lumMod val="75000"/>
                  </a:schemeClr>
                </a:solidFill>
              </a:rPr>
              <a:t> of </a:t>
            </a:r>
            <a:r>
              <a:rPr lang="sr-Latn-CS" sz="2800" b="1" dirty="0">
                <a:solidFill>
                  <a:schemeClr val="accent1">
                    <a:lumMod val="75000"/>
                  </a:schemeClr>
                </a:solidFill>
              </a:rPr>
              <a:t>VZV</a:t>
            </a:r>
            <a:endParaRPr lang="en-US" sz="2800" dirty="0">
              <a:solidFill>
                <a:schemeClr val="accent1">
                  <a:lumMod val="75000"/>
                </a:schemeClr>
              </a:solidFill>
            </a:endParaRPr>
          </a:p>
        </p:txBody>
      </p:sp>
      <p:sp>
        <p:nvSpPr>
          <p:cNvPr id="4" name="Content Placeholder 3"/>
          <p:cNvSpPr>
            <a:spLocks noGrp="1"/>
          </p:cNvSpPr>
          <p:nvPr>
            <p:ph idx="1"/>
          </p:nvPr>
        </p:nvSpPr>
        <p:spPr>
          <a:xfrm>
            <a:off x="0" y="910233"/>
            <a:ext cx="9144000" cy="5399087"/>
          </a:xfrm>
        </p:spPr>
        <p:txBody>
          <a:bodyPr rtlCol="0">
            <a:noAutofit/>
          </a:bodyPr>
          <a:lstStyle/>
          <a:p>
            <a:pPr marL="0" indent="0" algn="l" rtl="0">
              <a:buNone/>
            </a:pPr>
            <a:endParaRPr lang="ru-RU" sz="1600" dirty="0"/>
          </a:p>
          <a:p>
            <a:pPr marL="0" indent="0" algn="l" rtl="0">
              <a:buNone/>
            </a:pPr>
            <a:r>
              <a:rPr lang="ru-RU" sz="1600" dirty="0"/>
              <a:t>High-titer immunoglobulin (VariZig) within 96 hours of exposure</a:t>
            </a:r>
          </a:p>
          <a:p>
            <a:pPr lvl="1" algn="l" rtl="0"/>
            <a:r>
              <a:rPr lang="ru-RU" sz="1600" dirty="0"/>
              <a:t>Useful for preventing or alleviating disease in individuals at risk of severe primary infection</a:t>
            </a:r>
          </a:p>
          <a:p>
            <a:pPr lvl="1" algn="l" rtl="0"/>
            <a:r>
              <a:rPr lang="ru-RU" sz="1600" dirty="0"/>
              <a:t>Especially: immunosuppressed children in contact with someone with varicella or zoster</a:t>
            </a:r>
          </a:p>
          <a:p>
            <a:pPr lvl="1" algn="l" rtl="0"/>
            <a:r>
              <a:rPr lang="ru-RU" sz="1600" dirty="0"/>
              <a:t>Not useful after skin lesions appear</a:t>
            </a:r>
          </a:p>
          <a:p>
            <a:pPr lvl="1" algn="l" rtl="0"/>
            <a:r>
              <a:rPr lang="ru-RU" sz="1600" dirty="0"/>
              <a:t>Not indicated for the treatment or prevention of reactivation (shingles)</a:t>
            </a:r>
          </a:p>
          <a:p>
            <a:pPr lvl="1" algn="l" rtl="0"/>
            <a:r>
              <a:rPr lang="ru-RU" sz="1600" dirty="0"/>
              <a:t>In non-immunosuppressed children, varicella is mild – passive immunization is not indicated</a:t>
            </a:r>
          </a:p>
          <a:p>
            <a:pPr marL="0" indent="0" algn="l" rtl="0">
              <a:buNone/>
            </a:pPr>
            <a:endParaRPr lang="ru-RU" sz="1600" dirty="0"/>
          </a:p>
          <a:p>
            <a:pPr marL="0" indent="0" algn="l" rtl="0">
              <a:buNone/>
            </a:pPr>
            <a:r>
              <a:rPr lang="ru-RU" sz="1600" dirty="0"/>
              <a:t>Active immunization (varicella vaccine)</a:t>
            </a:r>
          </a:p>
          <a:p>
            <a:pPr marL="685800" lvl="1" algn="l" rtl="0"/>
            <a:r>
              <a:rPr lang="ru-RU" sz="1600" dirty="0"/>
              <a:t>Live attenuated vaccine (Oka strain, developed in Japan)</a:t>
            </a:r>
          </a:p>
          <a:p>
            <a:pPr marL="685800" lvl="1" algn="l" rtl="0"/>
            <a:r>
              <a:rPr lang="ru-RU" sz="1600" dirty="0"/>
              <a:t>Effective in both immunosuppressed and immunocompetent patients</a:t>
            </a:r>
          </a:p>
          <a:p>
            <a:pPr marL="685800" lvl="1" algn="l" rtl="0"/>
            <a:r>
              <a:rPr lang="ru-RU" sz="1600" dirty="0"/>
              <a:t>Recommended for routine use in healthy children</a:t>
            </a:r>
          </a:p>
          <a:p>
            <a:pPr marL="685800" lvl="1" algn="l" rtl="0"/>
            <a:r>
              <a:rPr lang="ru-RU" sz="1600" dirty="0"/>
              <a:t>In immunocompromised individuals: chickenpox can be extremely serious, even fatal; a live vaccine is protective but is not approved for this use in the US.</a:t>
            </a:r>
          </a:p>
          <a:p>
            <a:pPr marL="685800" lvl="1" algn="l" rtl="0"/>
            <a:r>
              <a:rPr lang="ru-RU" sz="1600" dirty="0"/>
              <a:t>Routine in immunocompetent seronegative adults (healthcare workers)</a:t>
            </a:r>
          </a:p>
          <a:p>
            <a:pPr marL="685800" lvl="1" algn="l" rtl="0"/>
            <a:r>
              <a:rPr lang="ru-RU" sz="1600" dirty="0"/>
              <a:t>May be useful in seronegative adults soon after exposure</a:t>
            </a:r>
          </a:p>
        </p:txBody>
      </p:sp>
    </p:spTree>
    <p:extLst>
      <p:ext uri="{BB962C8B-B14F-4D97-AF65-F5344CB8AC3E}">
        <p14:creationId xmlns:p14="http://schemas.microsoft.com/office/powerpoint/2010/main" val="26429938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988"/>
            <a:ext cx="9144000" cy="971551"/>
          </a:xfrm>
          <a:solidFill>
            <a:schemeClr val="bg2">
              <a:lumMod val="90000"/>
            </a:schemeClr>
          </a:solidFill>
        </p:spPr>
        <p:txBody>
          <a:bodyPr rtlCol="0">
            <a:noAutofit/>
          </a:bodyPr>
          <a:lstStyle/>
          <a:p>
            <a:r>
              <a:rPr lang="sr-Latn-CS" sz="2800" b="1" i="1" dirty="0">
                <a:solidFill>
                  <a:schemeClr val="accent1">
                    <a:lumMod val="75000"/>
                  </a:schemeClr>
                </a:solidFill>
              </a:rPr>
              <a:t>Cytomegalovirus</a:t>
            </a:r>
            <a:r>
              <a:rPr lang="sr-Cyrl-RS" sz="2800" b="1" dirty="0">
                <a:solidFill>
                  <a:schemeClr val="accent1">
                    <a:lumMod val="75000"/>
                  </a:schemeClr>
                </a:solidFill>
              </a:rPr>
              <a:t> (</a:t>
            </a:r>
            <a:r>
              <a:rPr lang="en-US" sz="2800" b="1" dirty="0">
                <a:solidFill>
                  <a:schemeClr val="accent1">
                    <a:lumMod val="75000"/>
                  </a:schemeClr>
                </a:solidFill>
              </a:rPr>
              <a:t>CMV</a:t>
            </a:r>
            <a:r>
              <a:rPr lang="sr-Cyrl-RS" sz="2800" b="1" dirty="0">
                <a:solidFill>
                  <a:schemeClr val="accent1">
                    <a:lumMod val="75000"/>
                  </a:schemeClr>
                </a:solidFill>
              </a:rPr>
              <a:t>)</a:t>
            </a:r>
            <a:endParaRPr lang="en-US" sz="2800" b="1" dirty="0">
              <a:solidFill>
                <a:schemeClr val="accent1">
                  <a:lumMod val="75000"/>
                </a:schemeClr>
              </a:solidFill>
            </a:endParaRPr>
          </a:p>
        </p:txBody>
      </p:sp>
      <p:sp>
        <p:nvSpPr>
          <p:cNvPr id="4" name="Content Placeholder 3"/>
          <p:cNvSpPr>
            <a:spLocks noGrp="1"/>
          </p:cNvSpPr>
          <p:nvPr>
            <p:ph idx="1"/>
          </p:nvPr>
        </p:nvSpPr>
        <p:spPr>
          <a:xfrm>
            <a:off x="5011" y="1052736"/>
            <a:ext cx="5904656" cy="5544616"/>
          </a:xfrm>
        </p:spPr>
        <p:txBody>
          <a:bodyPr rtlCol="0">
            <a:normAutofit/>
          </a:bodyPr>
          <a:lstStyle/>
          <a:p>
            <a:r>
              <a:rPr lang="en-US" sz="2000" dirty="0"/>
              <a:t>CMV</a:t>
            </a:r>
            <a:r>
              <a:rPr lang="sr-Cyrl-CS" sz="2000" dirty="0"/>
              <a:t> </a:t>
            </a:r>
            <a:r>
              <a:rPr lang="en-US" sz="2000" dirty="0"/>
              <a:t>causes </a:t>
            </a:r>
            <a:r>
              <a:rPr lang="en-US" sz="2000" b="1" dirty="0"/>
              <a:t>mononucleosis syndrome</a:t>
            </a:r>
            <a:r>
              <a:rPr lang="sr-Cyrl-CS" sz="2000" b="1" dirty="0"/>
              <a:t> </a:t>
            </a:r>
            <a:r>
              <a:rPr lang="en-US" sz="2000" dirty="0"/>
              <a:t>in immunocompetent individuals</a:t>
            </a:r>
            <a:r>
              <a:rPr lang="sr-Cyrl-CS" sz="2000" dirty="0"/>
              <a:t>; </a:t>
            </a:r>
            <a:r>
              <a:rPr lang="en-US" sz="2000" b="1" dirty="0">
                <a:solidFill>
                  <a:srgbClr val="C00000"/>
                </a:solidFill>
              </a:rPr>
              <a:t>congenital infections </a:t>
            </a:r>
            <a:r>
              <a:rPr lang="sr-Cyrl-CS" sz="2000" dirty="0"/>
              <a:t>(1% </a:t>
            </a:r>
            <a:r>
              <a:rPr lang="en-US" sz="2000" dirty="0"/>
              <a:t>of all newborns</a:t>
            </a:r>
            <a:r>
              <a:rPr lang="sr-Cyrl-CS" sz="2000" dirty="0"/>
              <a:t>) </a:t>
            </a:r>
            <a:r>
              <a:rPr lang="en-US" sz="2000" dirty="0"/>
              <a:t>and</a:t>
            </a:r>
            <a:r>
              <a:rPr lang="sr-Cyrl-CS" sz="2000" dirty="0"/>
              <a:t> </a:t>
            </a:r>
            <a:r>
              <a:rPr lang="en-US" sz="2000" b="1" dirty="0">
                <a:solidFill>
                  <a:srgbClr val="C00000"/>
                </a:solidFill>
              </a:rPr>
              <a:t>severe disease and death in immunodeficient individuals</a:t>
            </a:r>
            <a:endParaRPr lang="sr-Cyrl-CS" sz="2000" b="1" dirty="0">
              <a:solidFill>
                <a:srgbClr val="C00000"/>
              </a:solidFill>
            </a:endParaRPr>
          </a:p>
          <a:p>
            <a:endParaRPr lang="en-US" sz="2000" dirty="0"/>
          </a:p>
          <a:p>
            <a:r>
              <a:rPr lang="en-US" sz="2000" dirty="0"/>
              <a:t>It is named after the pathogenic effect it causes in cell culture (nuclear and </a:t>
            </a:r>
            <a:r>
              <a:rPr lang="en-US" sz="2000" dirty="0" err="1"/>
              <a:t>perinuclear</a:t>
            </a:r>
            <a:r>
              <a:rPr lang="en-US" sz="2000" dirty="0"/>
              <a:t> inclusions and cell enlargement - </a:t>
            </a:r>
            <a:r>
              <a:rPr lang="en-US" sz="2000" dirty="0" err="1"/>
              <a:t>cytomegaly</a:t>
            </a:r>
            <a:r>
              <a:rPr lang="en-US" sz="2000" dirty="0"/>
              <a:t>)</a:t>
            </a:r>
            <a:r>
              <a:rPr lang="sr-Cyrl-RS" sz="2000" dirty="0"/>
              <a:t> </a:t>
            </a:r>
          </a:p>
          <a:p>
            <a:r>
              <a:rPr lang="en-US" sz="2000" dirty="0"/>
              <a:t>It belongs to </a:t>
            </a:r>
            <a:r>
              <a:rPr lang="el-GR" sz="2000" dirty="0"/>
              <a:t>β</a:t>
            </a:r>
            <a:r>
              <a:rPr lang="sr-Cyrl-RS" sz="2000" dirty="0"/>
              <a:t> </a:t>
            </a:r>
            <a:r>
              <a:rPr lang="en-US" sz="2000" dirty="0"/>
              <a:t>subfamily of herpesviruses </a:t>
            </a:r>
            <a:endParaRPr lang="sr-Cyrl-RS" sz="2000" dirty="0"/>
          </a:p>
          <a:p>
            <a:r>
              <a:rPr lang="en-US" sz="2000" dirty="0"/>
              <a:t>CMV</a:t>
            </a:r>
            <a:r>
              <a:rPr lang="sr-Cyrl-CS" sz="2000" dirty="0"/>
              <a:t> </a:t>
            </a:r>
            <a:r>
              <a:rPr lang="en-US" sz="2000" dirty="0"/>
              <a:t>has the largest genome of all herpesviruses</a:t>
            </a:r>
            <a:endParaRPr lang="sr-Cyrl-CS" sz="2000" dirty="0"/>
          </a:p>
          <a:p>
            <a:r>
              <a:rPr lang="en-US" sz="2000" dirty="0"/>
              <a:t>Based on genetic and phenotypic heterogeneity, several strains of CMV have been identified</a:t>
            </a:r>
          </a:p>
        </p:txBody>
      </p:sp>
      <p:pic>
        <p:nvPicPr>
          <p:cNvPr id="117762" name="Picture 2"/>
          <p:cNvPicPr>
            <a:picLocks noChangeAspect="1" noChangeArrowheads="1"/>
          </p:cNvPicPr>
          <p:nvPr/>
        </p:nvPicPr>
        <p:blipFill>
          <a:blip r:embed="rId2" cstate="print"/>
          <a:srcRect/>
          <a:stretch>
            <a:fillRect/>
          </a:stretch>
        </p:blipFill>
        <p:spPr bwMode="auto">
          <a:xfrm>
            <a:off x="6084166" y="4797152"/>
            <a:ext cx="2892322" cy="1876101"/>
          </a:xfrm>
          <a:prstGeom prst="rect">
            <a:avLst/>
          </a:prstGeom>
          <a:noFill/>
          <a:ln w="9525">
            <a:noFill/>
            <a:miter lim="800000"/>
            <a:headEnd/>
            <a:tailEnd/>
          </a:ln>
        </p:spPr>
      </p:pic>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4167" y="2780928"/>
            <a:ext cx="2892321" cy="19256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4207" y="980728"/>
            <a:ext cx="2376265" cy="17865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6988"/>
            <a:ext cx="9144000" cy="971551"/>
          </a:xfrm>
          <a:solidFill>
            <a:schemeClr val="bg2">
              <a:lumMod val="90000"/>
            </a:schemeClr>
          </a:solidFill>
        </p:spPr>
        <p:txBody>
          <a:bodyPr rtlCol="0">
            <a:noAutofit/>
          </a:bodyPr>
          <a:lstStyle/>
          <a:p>
            <a:r>
              <a:rPr lang="sr-Latn-CS" sz="2800" b="1" i="1" dirty="0">
                <a:solidFill>
                  <a:schemeClr val="accent1">
                    <a:lumMod val="75000"/>
                  </a:schemeClr>
                </a:solidFill>
              </a:rPr>
              <a:t>Cytomegalovirus</a:t>
            </a:r>
            <a:r>
              <a:rPr lang="sr-Cyrl-RS" sz="2800" b="1" dirty="0">
                <a:solidFill>
                  <a:schemeClr val="accent1">
                    <a:lumMod val="75000"/>
                  </a:schemeClr>
                </a:solidFill>
              </a:rPr>
              <a:t> (</a:t>
            </a:r>
            <a:r>
              <a:rPr lang="en-US" sz="2800" b="1" dirty="0">
                <a:solidFill>
                  <a:schemeClr val="accent1">
                    <a:lumMod val="75000"/>
                  </a:schemeClr>
                </a:solidFill>
              </a:rPr>
              <a:t>CMV</a:t>
            </a:r>
            <a:r>
              <a:rPr lang="sr-Cyrl-RS" sz="2800" b="1" dirty="0">
                <a:solidFill>
                  <a:schemeClr val="accent1">
                    <a:lumMod val="75000"/>
                  </a:schemeClr>
                </a:solidFill>
              </a:rPr>
              <a:t>)</a:t>
            </a:r>
            <a:br>
              <a:rPr lang="sr-Cyrl-RS" sz="2800" b="1" dirty="0">
                <a:solidFill>
                  <a:schemeClr val="accent1">
                    <a:lumMod val="75000"/>
                  </a:schemeClr>
                </a:solidFill>
              </a:rPr>
            </a:br>
            <a:r>
              <a:rPr lang="sr-Cyrl-RS" sz="2800" b="1" dirty="0">
                <a:solidFill>
                  <a:schemeClr val="accent1">
                    <a:lumMod val="75000"/>
                  </a:schemeClr>
                </a:solidFill>
              </a:rPr>
              <a:t>-</a:t>
            </a:r>
            <a:r>
              <a:rPr lang="en-US" sz="2800" b="1" dirty="0">
                <a:solidFill>
                  <a:schemeClr val="accent1">
                    <a:lumMod val="75000"/>
                  </a:schemeClr>
                </a:solidFill>
              </a:rPr>
              <a:t>epidemiology</a:t>
            </a:r>
            <a:r>
              <a:rPr lang="sr-Cyrl-RS" sz="2800" b="1" dirty="0">
                <a:solidFill>
                  <a:schemeClr val="accent1">
                    <a:lumMod val="75000"/>
                  </a:schemeClr>
                </a:solidFill>
              </a:rPr>
              <a:t>-</a:t>
            </a:r>
            <a:endParaRPr lang="en-US" sz="2800" b="1" dirty="0">
              <a:solidFill>
                <a:schemeClr val="accent1">
                  <a:lumMod val="75000"/>
                </a:schemeClr>
              </a:solidFill>
            </a:endParaRPr>
          </a:p>
        </p:txBody>
      </p:sp>
      <p:sp>
        <p:nvSpPr>
          <p:cNvPr id="8" name="Rectangle 7"/>
          <p:cNvSpPr/>
          <p:nvPr/>
        </p:nvSpPr>
        <p:spPr>
          <a:xfrm>
            <a:off x="107504" y="1556792"/>
            <a:ext cx="8928992" cy="4708981"/>
          </a:xfrm>
          <a:prstGeom prst="rect">
            <a:avLst/>
          </a:prstGeom>
        </p:spPr>
        <p:txBody>
          <a:bodyPr wrap="square">
            <a:spAutoFit/>
          </a:bodyPr>
          <a:lstStyle/>
          <a:p>
            <a:pPr algn="r"/>
            <a:r>
              <a:rPr lang="en-US" sz="2000" b="1" dirty="0">
                <a:solidFill>
                  <a:srgbClr val="C00000"/>
                </a:solidFill>
                <a:latin typeface="+mj-lt"/>
              </a:rPr>
              <a:t>CMV</a:t>
            </a:r>
            <a:r>
              <a:rPr lang="sr-Cyrl-CS" sz="2000" b="1" dirty="0">
                <a:solidFill>
                  <a:srgbClr val="C00000"/>
                </a:solidFill>
                <a:latin typeface="+mj-lt"/>
              </a:rPr>
              <a:t> </a:t>
            </a:r>
            <a:r>
              <a:rPr lang="en-US" sz="2000" b="1" dirty="0">
                <a:solidFill>
                  <a:srgbClr val="C00000"/>
                </a:solidFill>
                <a:latin typeface="+mj-lt"/>
              </a:rPr>
              <a:t>is</a:t>
            </a:r>
            <a:r>
              <a:rPr lang="sr-Cyrl-CS" sz="2000" b="1" dirty="0">
                <a:solidFill>
                  <a:srgbClr val="C00000"/>
                </a:solidFill>
                <a:latin typeface="+mj-lt"/>
              </a:rPr>
              <a:t> </a:t>
            </a:r>
            <a:r>
              <a:rPr lang="en-US" sz="2000" b="1" dirty="0">
                <a:solidFill>
                  <a:srgbClr val="C00000"/>
                </a:solidFill>
                <a:latin typeface="+mj-lt"/>
              </a:rPr>
              <a:t>ubiquitous</a:t>
            </a:r>
            <a:endParaRPr lang="sr-Cyrl-CS" sz="2000" b="1" dirty="0">
              <a:solidFill>
                <a:srgbClr val="C00000"/>
              </a:solidFill>
              <a:latin typeface="+mj-lt"/>
            </a:endParaRPr>
          </a:p>
          <a:p>
            <a:pPr algn="r"/>
            <a:r>
              <a:rPr lang="en-US" sz="2000" dirty="0">
                <a:latin typeface="+mj-lt"/>
              </a:rPr>
              <a:t>In developed countries, about 50% to 70% of adults have antibodies to CMV, and the percentage is significantly higher in poorer socioeconomic conditions.</a:t>
            </a:r>
            <a:endParaRPr lang="sr-Cyrl-CS" sz="2000" dirty="0">
              <a:latin typeface="+mj-lt"/>
            </a:endParaRPr>
          </a:p>
          <a:p>
            <a:endParaRPr lang="sr-Cyrl-CS" sz="2000" dirty="0">
              <a:latin typeface="+mj-lt"/>
            </a:endParaRPr>
          </a:p>
          <a:p>
            <a:r>
              <a:rPr lang="en-US" sz="2000" b="1" dirty="0">
                <a:latin typeface="+mj-lt"/>
              </a:rPr>
              <a:t>Mode of transmission</a:t>
            </a:r>
            <a:r>
              <a:rPr lang="sr-Cyrl-CS" sz="2000" b="1" dirty="0">
                <a:latin typeface="+mj-lt"/>
              </a:rPr>
              <a:t>:</a:t>
            </a:r>
          </a:p>
          <a:p>
            <a:endParaRPr lang="sr-Cyrl-CS" sz="2000" dirty="0">
              <a:latin typeface="+mj-lt"/>
            </a:endParaRPr>
          </a:p>
          <a:p>
            <a:pPr marL="342900" indent="-342900">
              <a:buFont typeface="Arial" panose="020B0604020202020204" pitchFamily="34" charset="0"/>
              <a:buChar char="•"/>
            </a:pPr>
            <a:r>
              <a:rPr lang="en-US" sz="2000" dirty="0">
                <a:latin typeface="+mj-lt"/>
              </a:rPr>
              <a:t>The virus is usually transmitted by </a:t>
            </a:r>
            <a:r>
              <a:rPr lang="en-US" sz="2000" b="1" dirty="0">
                <a:solidFill>
                  <a:srgbClr val="C00000"/>
                </a:solidFill>
                <a:latin typeface="+mj-lt"/>
              </a:rPr>
              <a:t>close contact</a:t>
            </a:r>
            <a:r>
              <a:rPr lang="sr-Cyrl-CS" sz="2000" dirty="0">
                <a:latin typeface="+mj-lt"/>
              </a:rPr>
              <a:t>, </a:t>
            </a:r>
            <a:r>
              <a:rPr lang="en-US" sz="2000" dirty="0">
                <a:latin typeface="+mj-lt"/>
              </a:rPr>
              <a:t>including sexual intercourse </a:t>
            </a:r>
            <a:r>
              <a:rPr lang="en-US" sz="2000" b="1" dirty="0">
                <a:solidFill>
                  <a:srgbClr val="C00000"/>
                </a:solidFill>
                <a:latin typeface="+mj-lt"/>
              </a:rPr>
              <a:t>with a person who excretes the virus </a:t>
            </a:r>
            <a:r>
              <a:rPr lang="sr-Cyrl-CS" sz="2000" dirty="0">
                <a:latin typeface="+mj-lt"/>
              </a:rPr>
              <a:t>(</a:t>
            </a:r>
            <a:r>
              <a:rPr lang="en-US" sz="2000" dirty="0">
                <a:latin typeface="+mj-lt"/>
              </a:rPr>
              <a:t>CMV can be isolated from saliva, cervical secretions, semen, urine and leukocytes months and years after infection</a:t>
            </a:r>
            <a:r>
              <a:rPr lang="sr-Cyrl-CS" sz="2000" dirty="0">
                <a:latin typeface="+mj-lt"/>
              </a:rPr>
              <a:t>) </a:t>
            </a:r>
          </a:p>
          <a:p>
            <a:pPr marL="342900" indent="-342900">
              <a:buFont typeface="Arial" panose="020B0604020202020204" pitchFamily="34" charset="0"/>
              <a:buChar char="•"/>
            </a:pPr>
            <a:endParaRPr lang="sr-Cyrl-CS" sz="2000" dirty="0">
              <a:latin typeface="+mj-lt"/>
            </a:endParaRPr>
          </a:p>
          <a:p>
            <a:pPr marL="342900" indent="-342900">
              <a:buFont typeface="Arial" panose="020B0604020202020204" pitchFamily="34" charset="0"/>
              <a:buChar char="•"/>
            </a:pPr>
            <a:r>
              <a:rPr lang="en-US" sz="2000" dirty="0">
                <a:latin typeface="+mj-lt"/>
              </a:rPr>
              <a:t>Transfusion </a:t>
            </a:r>
            <a:r>
              <a:rPr lang="sr-Cyrl-CS" sz="2000" dirty="0">
                <a:latin typeface="+mj-lt"/>
              </a:rPr>
              <a:t>(</a:t>
            </a:r>
            <a:r>
              <a:rPr lang="en-US" sz="2000" dirty="0">
                <a:latin typeface="+mj-lt"/>
              </a:rPr>
              <a:t>rarely</a:t>
            </a:r>
            <a:r>
              <a:rPr lang="sr-Cyrl-CS" sz="2000" dirty="0">
                <a:latin typeface="+mj-lt"/>
              </a:rPr>
              <a:t>)</a:t>
            </a:r>
          </a:p>
          <a:p>
            <a:endParaRPr lang="sr-Cyrl-CS" sz="2000" dirty="0">
              <a:latin typeface="+mj-lt"/>
            </a:endParaRPr>
          </a:p>
          <a:p>
            <a:pPr marL="342900" indent="-342900">
              <a:buFont typeface="Arial" panose="020B0604020202020204" pitchFamily="34" charset="0"/>
              <a:buChar char="•"/>
            </a:pPr>
            <a:r>
              <a:rPr lang="en-US" sz="2000" dirty="0">
                <a:latin typeface="+mj-lt"/>
              </a:rPr>
              <a:t>Organ transplant</a:t>
            </a:r>
          </a:p>
        </p:txBody>
      </p:sp>
    </p:spTree>
    <p:extLst>
      <p:ext uri="{BB962C8B-B14F-4D97-AF65-F5344CB8AC3E}">
        <p14:creationId xmlns:p14="http://schemas.microsoft.com/office/powerpoint/2010/main" val="35800692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988"/>
            <a:ext cx="9144000" cy="1079724"/>
          </a:xfrm>
          <a:solidFill>
            <a:schemeClr val="bg2">
              <a:lumMod val="90000"/>
            </a:schemeClr>
          </a:solidFill>
        </p:spPr>
        <p:txBody>
          <a:bodyPr rtlCol="0">
            <a:normAutofit fontScale="90000"/>
          </a:bodyPr>
          <a:lstStyle/>
          <a:p>
            <a:pPr algn="l" rtl="0" fontAlgn="auto">
              <a:spcAft>
                <a:spcPts val="0"/>
              </a:spcAft>
              <a:defRPr/>
            </a:pPr>
            <a:r>
              <a:rPr lang="ru-RU" sz="4000" b="1" dirty="0">
                <a:solidFill>
                  <a:schemeClr val="accent1">
                    <a:lumMod val="75000"/>
                  </a:schemeClr>
                </a:solidFill>
                <a:latin typeface="Palatino Linotype" pitchFamily="18" charset="0"/>
              </a:rPr>
              <a:t>Herpesviruses</a:t>
            </a:r>
            <a:br>
              <a:rPr lang="en-US" sz="4000" b="1" dirty="0">
                <a:solidFill>
                  <a:schemeClr val="accent1">
                    <a:lumMod val="75000"/>
                  </a:schemeClr>
                </a:solidFill>
                <a:latin typeface="Palatino Linotype" pitchFamily="18" charset="0"/>
              </a:rPr>
            </a:br>
            <a:r>
              <a:rPr lang="en-US" sz="4000" b="1" dirty="0">
                <a:solidFill>
                  <a:schemeClr val="accent1">
                    <a:lumMod val="75000"/>
                  </a:schemeClr>
                </a:solidFill>
              </a:rPr>
              <a:t> </a:t>
            </a:r>
            <a:r>
              <a:rPr lang="sr-Cyrl-RS" sz="3600" b="1" dirty="0">
                <a:solidFill>
                  <a:schemeClr val="accent1">
                    <a:lumMod val="75000"/>
                  </a:schemeClr>
                </a:solidFill>
              </a:rPr>
              <a:t>subfamilies</a:t>
            </a:r>
            <a:endParaRPr lang="ru-RU" sz="3600" b="1" dirty="0">
              <a:solidFill>
                <a:schemeClr val="accent1">
                  <a:lumMod val="75000"/>
                </a:schemeClr>
              </a:solidFill>
              <a:latin typeface="Palatino Linotype" pitchFamily="18" charset="0"/>
            </a:endParaRPr>
          </a:p>
        </p:txBody>
      </p:sp>
      <p:sp>
        <p:nvSpPr>
          <p:cNvPr id="5" name="Rectangle 4"/>
          <p:cNvSpPr/>
          <p:nvPr/>
        </p:nvSpPr>
        <p:spPr>
          <a:xfrm>
            <a:off x="84700" y="1196752"/>
            <a:ext cx="8735772" cy="1015663"/>
          </a:xfrm>
          <a:prstGeom prst="rect">
            <a:avLst/>
          </a:prstGeom>
        </p:spPr>
        <p:txBody>
          <a:bodyPr wrap="square">
            <a:spAutoFit/>
          </a:bodyPr>
          <a:lstStyle/>
          <a:p>
            <a:pPr algn="l" rtl="0"/>
            <a:r>
              <a:rPr lang="ru-RU" sz="2000" b="1" dirty="0">
                <a:solidFill>
                  <a:srgbClr val="C00000"/>
                </a:solidFill>
                <a:latin typeface="+mn-lt"/>
              </a:rPr>
              <a:t>Based on the duration of the replicative cycle, the type of cells in which they establish latency, and clinical manifestations, they are divided into 3 subfamilies:</a:t>
            </a:r>
            <a:endParaRPr lang="sr-Cyrl-CS" sz="2000" b="1" dirty="0">
              <a:solidFill>
                <a:srgbClr val="C00000"/>
              </a:solidFill>
              <a:latin typeface="+mn-lt"/>
            </a:endParaRPr>
          </a:p>
        </p:txBody>
      </p:sp>
      <p:graphicFrame>
        <p:nvGraphicFramePr>
          <p:cNvPr id="7" name="Table 6">
            <a:extLst>
              <a:ext uri="{FF2B5EF4-FFF2-40B4-BE49-F238E27FC236}">
                <a16:creationId xmlns:a16="http://schemas.microsoft.com/office/drawing/2014/main" id="{862B2289-57BD-40F7-9037-3F6E2C432A4A}"/>
              </a:ext>
            </a:extLst>
          </p:cNvPr>
          <p:cNvGraphicFramePr>
            <a:graphicFrameLocks noGrp="1"/>
          </p:cNvGraphicFramePr>
          <p:nvPr/>
        </p:nvGraphicFramePr>
        <p:xfrm>
          <a:off x="156708" y="3163665"/>
          <a:ext cx="8735772" cy="1514222"/>
        </p:xfrm>
        <a:graphic>
          <a:graphicData uri="http://schemas.openxmlformats.org/drawingml/2006/table">
            <a:tbl>
              <a:tblPr firstRow="1" firstCol="1" bandRow="1">
                <a:tableStyleId>{9D7B26C5-4107-4FEC-AEDC-1716B250A1EF}</a:tableStyleId>
              </a:tblPr>
              <a:tblGrid>
                <a:gridCol w="2183476">
                  <a:extLst>
                    <a:ext uri="{9D8B030D-6E8A-4147-A177-3AD203B41FA5}">
                      <a16:colId xmlns:a16="http://schemas.microsoft.com/office/drawing/2014/main" val="2748838644"/>
                    </a:ext>
                  </a:extLst>
                </a:gridCol>
                <a:gridCol w="2183476">
                  <a:extLst>
                    <a:ext uri="{9D8B030D-6E8A-4147-A177-3AD203B41FA5}">
                      <a16:colId xmlns:a16="http://schemas.microsoft.com/office/drawing/2014/main" val="1258843797"/>
                    </a:ext>
                  </a:extLst>
                </a:gridCol>
                <a:gridCol w="2184410">
                  <a:extLst>
                    <a:ext uri="{9D8B030D-6E8A-4147-A177-3AD203B41FA5}">
                      <a16:colId xmlns:a16="http://schemas.microsoft.com/office/drawing/2014/main" val="1128670874"/>
                    </a:ext>
                  </a:extLst>
                </a:gridCol>
                <a:gridCol w="2184410">
                  <a:extLst>
                    <a:ext uri="{9D8B030D-6E8A-4147-A177-3AD203B41FA5}">
                      <a16:colId xmlns:a16="http://schemas.microsoft.com/office/drawing/2014/main" val="246074350"/>
                    </a:ext>
                  </a:extLst>
                </a:gridCol>
              </a:tblGrid>
              <a:tr h="0">
                <a:tc>
                  <a:txBody>
                    <a:bodyPr/>
                    <a:lstStyle/>
                    <a:p>
                      <a:pPr marL="0" marR="0" algn="l" rtl="0">
                        <a:lnSpc>
                          <a:spcPct val="107000"/>
                        </a:lnSpc>
                        <a:spcBef>
                          <a:spcPts val="0"/>
                        </a:spcBef>
                        <a:spcAft>
                          <a:spcPts val="0"/>
                        </a:spcAft>
                      </a:pPr>
                      <a:r>
                        <a:rPr lang="en-US" sz="1600" dirty="0" err="1">
                          <a:effectLst/>
                        </a:rPr>
                        <a:t>Subfamily</a:t>
                      </a:r>
                      <a:endParaRPr lang="en-US"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l" rtl="0">
                        <a:lnSpc>
                          <a:spcPct val="107000"/>
                        </a:lnSpc>
                        <a:spcBef>
                          <a:spcPts val="0"/>
                        </a:spcBef>
                        <a:spcAft>
                          <a:spcPts val="0"/>
                        </a:spcAft>
                      </a:pPr>
                      <a:r>
                        <a:rPr lang="en-US" sz="1600">
                          <a:effectLst/>
                        </a:rPr>
                        <a:t>Cycle duration</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l" rtl="0">
                        <a:lnSpc>
                          <a:spcPct val="107000"/>
                        </a:lnSpc>
                        <a:spcBef>
                          <a:spcPts val="0"/>
                        </a:spcBef>
                        <a:spcAft>
                          <a:spcPts val="0"/>
                        </a:spcAft>
                      </a:pPr>
                      <a:r>
                        <a:rPr lang="en-US" sz="1600">
                          <a:effectLst/>
                        </a:rPr>
                        <a:t>Latent infection in...</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l" rtl="0">
                        <a:lnSpc>
                          <a:spcPct val="107000"/>
                        </a:lnSpc>
                        <a:spcBef>
                          <a:spcPts val="0"/>
                        </a:spcBef>
                        <a:spcAft>
                          <a:spcPts val="0"/>
                        </a:spcAft>
                      </a:pPr>
                      <a:r>
                        <a:rPr lang="sr-Cyrl-RS" sz="1600" dirty="0">
                          <a:effectLst/>
                        </a:rPr>
                        <a:t>Infectious agents in humans</a:t>
                      </a:r>
                      <a:endParaRPr lang="en-US"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233591871"/>
                  </a:ext>
                </a:extLst>
              </a:tr>
              <a:tr h="0">
                <a:tc>
                  <a:txBody>
                    <a:bodyPr/>
                    <a:lstStyle/>
                    <a:p>
                      <a:pPr marL="0" marR="0" algn="l" rtl="0">
                        <a:lnSpc>
                          <a:spcPct val="107000"/>
                        </a:lnSpc>
                        <a:spcBef>
                          <a:spcPts val="0"/>
                        </a:spcBef>
                        <a:spcAft>
                          <a:spcPts val="0"/>
                        </a:spcAft>
                      </a:pPr>
                      <a:r>
                        <a:rPr lang="en-US" sz="1600" i="1">
                          <a:effectLst/>
                        </a:rPr>
                        <a:t>Alphaherpesvirinae</a:t>
                      </a:r>
                      <a:endParaRPr lang="en-US" sz="1600" i="1">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l" rtl="0">
                        <a:lnSpc>
                          <a:spcPct val="107000"/>
                        </a:lnSpc>
                        <a:spcBef>
                          <a:spcPts val="0"/>
                        </a:spcBef>
                        <a:spcAft>
                          <a:spcPts val="0"/>
                        </a:spcAft>
                      </a:pPr>
                      <a:r>
                        <a:rPr lang="en-US" sz="1600">
                          <a:effectLst/>
                        </a:rPr>
                        <a:t>Short</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l" rtl="0">
                        <a:lnSpc>
                          <a:spcPct val="107000"/>
                        </a:lnSpc>
                        <a:spcBef>
                          <a:spcPts val="0"/>
                        </a:spcBef>
                        <a:spcAft>
                          <a:spcPts val="0"/>
                        </a:spcAft>
                      </a:pPr>
                      <a:r>
                        <a:rPr lang="en-US" sz="1600">
                          <a:effectLst/>
                        </a:rPr>
                        <a:t>Neurons (ganglions)</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l" rtl="0">
                        <a:lnSpc>
                          <a:spcPct val="107000"/>
                        </a:lnSpc>
                        <a:spcBef>
                          <a:spcPts val="0"/>
                        </a:spcBef>
                        <a:spcAft>
                          <a:spcPts val="0"/>
                        </a:spcAft>
                      </a:pPr>
                      <a:r>
                        <a:rPr lang="en-US" sz="1600">
                          <a:effectLst/>
                        </a:rPr>
                        <a:t>HSV-1, HSV-2, VZV</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616430189"/>
                  </a:ext>
                </a:extLst>
              </a:tr>
              <a:tr h="0">
                <a:tc>
                  <a:txBody>
                    <a:bodyPr/>
                    <a:lstStyle/>
                    <a:p>
                      <a:pPr marL="0" marR="0" algn="l" rtl="0">
                        <a:lnSpc>
                          <a:spcPct val="107000"/>
                        </a:lnSpc>
                        <a:spcBef>
                          <a:spcPts val="0"/>
                        </a:spcBef>
                        <a:spcAft>
                          <a:spcPts val="0"/>
                        </a:spcAft>
                      </a:pPr>
                      <a:r>
                        <a:rPr lang="en-US" sz="1600" i="1">
                          <a:effectLst/>
                        </a:rPr>
                        <a:t>Betaherpesvirinae</a:t>
                      </a:r>
                      <a:endParaRPr lang="en-US" sz="1600" i="1">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l" rtl="0">
                        <a:lnSpc>
                          <a:spcPct val="107000"/>
                        </a:lnSpc>
                        <a:spcBef>
                          <a:spcPts val="0"/>
                        </a:spcBef>
                        <a:spcAft>
                          <a:spcPts val="0"/>
                        </a:spcAft>
                      </a:pPr>
                      <a:r>
                        <a:rPr lang="en-US" sz="1600">
                          <a:effectLst/>
                        </a:rPr>
                        <a:t>Debt</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l" rtl="0">
                        <a:lnSpc>
                          <a:spcPct val="107000"/>
                        </a:lnSpc>
                        <a:spcBef>
                          <a:spcPts val="0"/>
                        </a:spcBef>
                        <a:spcAft>
                          <a:spcPts val="0"/>
                        </a:spcAft>
                      </a:pPr>
                      <a:r>
                        <a:rPr lang="en-US" sz="1600">
                          <a:effectLst/>
                        </a:rPr>
                        <a:t>CD4+ lymphocytes, monocytes</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l" rtl="0">
                        <a:lnSpc>
                          <a:spcPct val="107000"/>
                        </a:lnSpc>
                        <a:spcBef>
                          <a:spcPts val="0"/>
                        </a:spcBef>
                        <a:spcAft>
                          <a:spcPts val="0"/>
                        </a:spcAft>
                      </a:pPr>
                      <a:r>
                        <a:rPr lang="en-US" sz="1600">
                          <a:effectLst/>
                        </a:rPr>
                        <a:t>CMV, HHV-6, HHV-7</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85264726"/>
                  </a:ext>
                </a:extLst>
              </a:tr>
              <a:tr h="0">
                <a:tc>
                  <a:txBody>
                    <a:bodyPr/>
                    <a:lstStyle/>
                    <a:p>
                      <a:pPr marL="0" marR="0" algn="l" rtl="0">
                        <a:lnSpc>
                          <a:spcPct val="107000"/>
                        </a:lnSpc>
                        <a:spcBef>
                          <a:spcPts val="0"/>
                        </a:spcBef>
                        <a:spcAft>
                          <a:spcPts val="0"/>
                        </a:spcAft>
                      </a:pPr>
                      <a:r>
                        <a:rPr lang="en-US" sz="1600" i="1" dirty="0" err="1">
                          <a:effectLst/>
                        </a:rPr>
                        <a:t>Gammaherpesvirinae</a:t>
                      </a:r>
                      <a:endParaRPr lang="en-US" sz="1600" i="1"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l" rtl="0">
                        <a:lnSpc>
                          <a:spcPct val="107000"/>
                        </a:lnSpc>
                        <a:spcBef>
                          <a:spcPts val="0"/>
                        </a:spcBef>
                        <a:spcAft>
                          <a:spcPts val="0"/>
                        </a:spcAft>
                      </a:pPr>
                      <a:r>
                        <a:rPr lang="en-US" sz="1600">
                          <a:effectLst/>
                        </a:rPr>
                        <a:t>Variable</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l" rtl="0">
                        <a:lnSpc>
                          <a:spcPct val="107000"/>
                        </a:lnSpc>
                        <a:spcBef>
                          <a:spcPts val="0"/>
                        </a:spcBef>
                        <a:spcAft>
                          <a:spcPts val="0"/>
                        </a:spcAft>
                      </a:pPr>
                      <a:r>
                        <a:rPr lang="sr-Cyrl-RS" sz="1600" dirty="0">
                          <a:effectLst/>
                        </a:rPr>
                        <a:t>In</a:t>
                      </a:r>
                      <a:r>
                        <a:rPr lang="en-US" sz="1600" dirty="0">
                          <a:effectLst/>
                        </a:rPr>
                        <a:t>-</a:t>
                      </a:r>
                      <a:r>
                        <a:rPr lang="en-US" sz="1600" dirty="0" err="1">
                          <a:effectLst/>
                        </a:rPr>
                        <a:t>lymphocytes</a:t>
                      </a:r>
                      <a:endParaRPr lang="en-US"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l" rtl="0">
                        <a:lnSpc>
                          <a:spcPct val="107000"/>
                        </a:lnSpc>
                        <a:spcBef>
                          <a:spcPts val="0"/>
                        </a:spcBef>
                        <a:spcAft>
                          <a:spcPts val="0"/>
                        </a:spcAft>
                      </a:pPr>
                      <a:r>
                        <a:rPr lang="en-US" sz="1600" dirty="0">
                          <a:effectLst/>
                        </a:rPr>
                        <a:t>EBV, HHV-8 (KSHV)</a:t>
                      </a:r>
                      <a:endParaRPr lang="en-US"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74024976"/>
                  </a:ext>
                </a:extLst>
              </a:tr>
            </a:tbl>
          </a:graphicData>
        </a:graphic>
      </p:graphicFrame>
    </p:spTree>
    <p:extLst>
      <p:ext uri="{BB962C8B-B14F-4D97-AF65-F5344CB8AC3E}">
        <p14:creationId xmlns:p14="http://schemas.microsoft.com/office/powerpoint/2010/main" val="32336636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988"/>
            <a:ext cx="9144000" cy="971551"/>
          </a:xfrm>
          <a:solidFill>
            <a:schemeClr val="bg2">
              <a:lumMod val="90000"/>
            </a:schemeClr>
          </a:solidFill>
        </p:spPr>
        <p:txBody>
          <a:bodyPr rtlCol="0">
            <a:noAutofit/>
          </a:bodyPr>
          <a:lstStyle/>
          <a:p>
            <a:pPr fontAlgn="auto">
              <a:spcAft>
                <a:spcPts val="0"/>
              </a:spcAft>
              <a:defRPr/>
            </a:pPr>
            <a:r>
              <a:rPr lang="sr-Latn-RS" sz="2800" b="1" dirty="0">
                <a:solidFill>
                  <a:schemeClr val="accent1">
                    <a:lumMod val="75000"/>
                  </a:schemeClr>
                </a:solidFill>
                <a:latin typeface="Palatino Linotype" pitchFamily="18" charset="0"/>
              </a:rPr>
              <a:t>CMV</a:t>
            </a:r>
            <a:r>
              <a:rPr lang="en-US" sz="2800" b="1" dirty="0">
                <a:solidFill>
                  <a:schemeClr val="accent1">
                    <a:lumMod val="75000"/>
                  </a:schemeClr>
                </a:solidFill>
                <a:latin typeface="Palatino Linotype" pitchFamily="18" charset="0"/>
              </a:rPr>
              <a:t> </a:t>
            </a:r>
            <a:br>
              <a:rPr lang="en-US" sz="2800" b="1" dirty="0">
                <a:solidFill>
                  <a:schemeClr val="accent1">
                    <a:lumMod val="75000"/>
                  </a:schemeClr>
                </a:solidFill>
                <a:latin typeface="Palatino Linotype" pitchFamily="18" charset="0"/>
              </a:rPr>
            </a:br>
            <a:r>
              <a:rPr lang="en-US" sz="2800" b="1" dirty="0">
                <a:solidFill>
                  <a:schemeClr val="accent1">
                    <a:lumMod val="75000"/>
                  </a:schemeClr>
                </a:solidFill>
                <a:latin typeface="Palatino Linotype" pitchFamily="18" charset="0"/>
              </a:rPr>
              <a:t>-</a:t>
            </a:r>
            <a:r>
              <a:rPr lang="sr-Latn-RS" sz="2800" b="1" dirty="0">
                <a:solidFill>
                  <a:schemeClr val="accent1">
                    <a:lumMod val="75000"/>
                  </a:schemeClr>
                </a:solidFill>
                <a:latin typeface="Palatino Linotype" pitchFamily="18" charset="0"/>
              </a:rPr>
              <a:t> </a:t>
            </a:r>
            <a:r>
              <a:rPr lang="en-US" sz="2800" b="1" dirty="0">
                <a:solidFill>
                  <a:schemeClr val="accent1">
                    <a:lumMod val="75000"/>
                  </a:schemeClr>
                </a:solidFill>
                <a:latin typeface="Palatino Linotype" pitchFamily="18" charset="0"/>
              </a:rPr>
              <a:t>pathogenesis</a:t>
            </a:r>
            <a:r>
              <a:rPr lang="sr-Cyrl-RS" sz="2800" b="1" dirty="0">
                <a:solidFill>
                  <a:schemeClr val="accent1">
                    <a:lumMod val="75000"/>
                  </a:schemeClr>
                </a:solidFill>
                <a:latin typeface="Palatino Linotype" pitchFamily="18" charset="0"/>
              </a:rPr>
              <a:t>, </a:t>
            </a:r>
            <a:r>
              <a:rPr lang="en-US" sz="2800" b="1" dirty="0">
                <a:solidFill>
                  <a:schemeClr val="accent1">
                    <a:lumMod val="75000"/>
                  </a:schemeClr>
                </a:solidFill>
                <a:latin typeface="Palatino Linotype" pitchFamily="18" charset="0"/>
              </a:rPr>
              <a:t>immunity-</a:t>
            </a:r>
          </a:p>
        </p:txBody>
      </p:sp>
      <p:sp>
        <p:nvSpPr>
          <p:cNvPr id="4" name="Content Placeholder 3"/>
          <p:cNvSpPr>
            <a:spLocks noGrp="1"/>
          </p:cNvSpPr>
          <p:nvPr>
            <p:ph idx="1"/>
          </p:nvPr>
        </p:nvSpPr>
        <p:spPr>
          <a:xfrm>
            <a:off x="0" y="1772816"/>
            <a:ext cx="9144000" cy="4103661"/>
          </a:xfrm>
        </p:spPr>
        <p:txBody>
          <a:bodyPr rtlCol="0">
            <a:normAutofit/>
          </a:bodyPr>
          <a:lstStyle/>
          <a:p>
            <a:r>
              <a:rPr lang="en-US" sz="2000" dirty="0">
                <a:solidFill>
                  <a:srgbClr val="C00000"/>
                </a:solidFill>
              </a:rPr>
              <a:t>CMV</a:t>
            </a:r>
            <a:r>
              <a:rPr lang="sr-Cyrl-CS" sz="2000" dirty="0">
                <a:solidFill>
                  <a:srgbClr val="C00000"/>
                </a:solidFill>
              </a:rPr>
              <a:t> </a:t>
            </a:r>
            <a:r>
              <a:rPr lang="en-US" sz="2000" b="1" dirty="0">
                <a:solidFill>
                  <a:srgbClr val="C00000"/>
                </a:solidFill>
              </a:rPr>
              <a:t>infects vascular endothelial cells and leukocytes</a:t>
            </a:r>
            <a:r>
              <a:rPr lang="sr-Cyrl-CS" sz="2000" dirty="0"/>
              <a:t>, </a:t>
            </a:r>
            <a:r>
              <a:rPr lang="en-US" sz="2000" dirty="0"/>
              <a:t>in which it forms characteristic inclusions</a:t>
            </a:r>
            <a:endParaRPr lang="sr-Cyrl-CS" sz="2000" dirty="0"/>
          </a:p>
          <a:p>
            <a:r>
              <a:rPr lang="en-US" sz="2000" dirty="0">
                <a:solidFill>
                  <a:prstClr val="black"/>
                </a:solidFill>
              </a:rPr>
              <a:t>CMV causes disease by various mechanisms, including direct tissue damage as well as damage by the host’s immune response (</a:t>
            </a:r>
            <a:r>
              <a:rPr lang="en-US" sz="2000" dirty="0" err="1">
                <a:solidFill>
                  <a:prstClr val="black"/>
                </a:solidFill>
              </a:rPr>
              <a:t>humoral</a:t>
            </a:r>
            <a:r>
              <a:rPr lang="en-US" sz="2000" dirty="0">
                <a:solidFill>
                  <a:prstClr val="black"/>
                </a:solidFill>
              </a:rPr>
              <a:t> and cellular immunity)</a:t>
            </a:r>
            <a:endParaRPr lang="sr-Cyrl-RS" sz="2000" dirty="0">
              <a:solidFill>
                <a:prstClr val="black"/>
              </a:solidFill>
            </a:endParaRPr>
          </a:p>
          <a:p>
            <a:r>
              <a:rPr lang="en-US" sz="2000" b="1" dirty="0">
                <a:solidFill>
                  <a:srgbClr val="C00000"/>
                </a:solidFill>
                <a:latin typeface="Palatino Linotype" pitchFamily="18" charset="0"/>
              </a:rPr>
              <a:t>In its latent form, it is present in </a:t>
            </a:r>
            <a:r>
              <a:rPr lang="en-US" sz="2000" b="1" dirty="0" err="1">
                <a:solidFill>
                  <a:srgbClr val="C00000"/>
                </a:solidFill>
                <a:latin typeface="Palatino Linotype" pitchFamily="18" charset="0"/>
              </a:rPr>
              <a:t>monocytes</a:t>
            </a:r>
            <a:r>
              <a:rPr lang="en-US" sz="2000" b="1" dirty="0">
                <a:solidFill>
                  <a:srgbClr val="C00000"/>
                </a:solidFill>
                <a:latin typeface="Palatino Linotype" pitchFamily="18" charset="0"/>
              </a:rPr>
              <a:t> and </a:t>
            </a:r>
            <a:r>
              <a:rPr lang="en-US" sz="2000" b="1" dirty="0" err="1">
                <a:solidFill>
                  <a:srgbClr val="C00000"/>
                </a:solidFill>
                <a:latin typeface="Palatino Linotype" pitchFamily="18" charset="0"/>
              </a:rPr>
              <a:t>monocyte</a:t>
            </a:r>
            <a:r>
              <a:rPr lang="en-US" sz="2000" b="1" dirty="0">
                <a:solidFill>
                  <a:srgbClr val="C00000"/>
                </a:solidFill>
                <a:latin typeface="Palatino Linotype" pitchFamily="18" charset="0"/>
              </a:rPr>
              <a:t> precursors </a:t>
            </a:r>
            <a:r>
              <a:rPr lang="sr-Cyrl-CS" sz="2000" dirty="0">
                <a:latin typeface="Palatino Linotype" pitchFamily="18" charset="0"/>
              </a:rPr>
              <a:t>(</a:t>
            </a:r>
            <a:r>
              <a:rPr lang="en-US" sz="2000" dirty="0">
                <a:latin typeface="Palatino Linotype" pitchFamily="18" charset="0"/>
              </a:rPr>
              <a:t>CD34</a:t>
            </a:r>
            <a:r>
              <a:rPr lang="en-US" sz="2000" baseline="30000" dirty="0">
                <a:latin typeface="Palatino Linotype" pitchFamily="18" charset="0"/>
              </a:rPr>
              <a:t>+</a:t>
            </a:r>
            <a:r>
              <a:rPr lang="en-US" sz="2000" dirty="0">
                <a:latin typeface="Palatino Linotype" pitchFamily="18" charset="0"/>
              </a:rPr>
              <a:t> cells</a:t>
            </a:r>
            <a:r>
              <a:rPr lang="sr-Cyrl-RS" sz="2000" dirty="0">
                <a:latin typeface="Palatino Linotype" pitchFamily="18" charset="0"/>
              </a:rPr>
              <a:t>)</a:t>
            </a:r>
            <a:endParaRPr lang="sr-Cyrl-RS" sz="2000" dirty="0">
              <a:solidFill>
                <a:prstClr val="black"/>
              </a:solidFill>
            </a:endParaRPr>
          </a:p>
          <a:p>
            <a:r>
              <a:rPr lang="en-US" sz="2000" dirty="0">
                <a:latin typeface="Palatino Linotype" pitchFamily="18" charset="0"/>
              </a:rPr>
              <a:t>CMV infection of </a:t>
            </a:r>
            <a:r>
              <a:rPr lang="en-US" sz="2000" dirty="0" err="1">
                <a:latin typeface="Palatino Linotype" pitchFamily="18" charset="0"/>
              </a:rPr>
              <a:t>monocytes</a:t>
            </a:r>
            <a:r>
              <a:rPr lang="en-US" sz="2000" dirty="0">
                <a:latin typeface="Palatino Linotype" pitchFamily="18" charset="0"/>
              </a:rPr>
              <a:t> results in dysfunction of these cells in immunodeficient individuals, which may increase the predisposition to develop fungal and bacterial </a:t>
            </a:r>
            <a:r>
              <a:rPr lang="en-US" sz="2000" dirty="0" err="1">
                <a:latin typeface="Palatino Linotype" pitchFamily="18" charset="0"/>
              </a:rPr>
              <a:t>superinfections</a:t>
            </a:r>
            <a:endParaRPr lang="sr-Latn-RS" sz="2000" dirty="0">
              <a:latin typeface="Palatino Linotype" pitchFamily="18" charset="0"/>
            </a:endParaRPr>
          </a:p>
          <a:p>
            <a:r>
              <a:rPr lang="en-US" sz="2000" dirty="0"/>
              <a:t>Virus reactivation and excretion by cervical excreta is mostly subclinical</a:t>
            </a:r>
            <a:endParaRPr lang="ru-RU" sz="2000" dirty="0">
              <a:latin typeface="Palatino Linotype" pitchFamily="18"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988"/>
            <a:ext cx="9144000" cy="971551"/>
          </a:xfrm>
          <a:solidFill>
            <a:schemeClr val="bg2">
              <a:lumMod val="90000"/>
            </a:schemeClr>
          </a:solidFill>
        </p:spPr>
        <p:txBody>
          <a:bodyPr rtlCol="0">
            <a:noAutofit/>
          </a:bodyPr>
          <a:lstStyle/>
          <a:p>
            <a:pPr fontAlgn="auto">
              <a:spcAft>
                <a:spcPts val="0"/>
              </a:spcAft>
              <a:defRPr/>
            </a:pPr>
            <a:r>
              <a:rPr lang="sr-Latn-RS" sz="2800" b="1" dirty="0">
                <a:solidFill>
                  <a:schemeClr val="accent1">
                    <a:lumMod val="75000"/>
                  </a:schemeClr>
                </a:solidFill>
                <a:latin typeface="Palatino Linotype" pitchFamily="18" charset="0"/>
              </a:rPr>
              <a:t>CMV</a:t>
            </a:r>
            <a:r>
              <a:rPr lang="en-US" sz="2800" b="1" dirty="0">
                <a:solidFill>
                  <a:schemeClr val="accent1">
                    <a:lumMod val="75000"/>
                  </a:schemeClr>
                </a:solidFill>
                <a:latin typeface="Palatino Linotype" pitchFamily="18" charset="0"/>
              </a:rPr>
              <a:t> </a:t>
            </a:r>
            <a:br>
              <a:rPr lang="sr-Cyrl-RS" sz="2800" b="1" dirty="0">
                <a:solidFill>
                  <a:schemeClr val="accent1">
                    <a:lumMod val="75000"/>
                  </a:schemeClr>
                </a:solidFill>
                <a:latin typeface="Palatino Linotype" pitchFamily="18" charset="0"/>
              </a:rPr>
            </a:br>
            <a:r>
              <a:rPr lang="en-US" sz="2800" b="1" dirty="0">
                <a:solidFill>
                  <a:schemeClr val="accent1">
                    <a:lumMod val="75000"/>
                  </a:schemeClr>
                </a:solidFill>
                <a:latin typeface="Palatino Linotype" pitchFamily="18" charset="0"/>
              </a:rPr>
              <a:t>-</a:t>
            </a:r>
            <a:r>
              <a:rPr lang="sr-Cyrl-RS" sz="2800" b="1" dirty="0">
                <a:solidFill>
                  <a:schemeClr val="accent1">
                    <a:lumMod val="75000"/>
                  </a:schemeClr>
                </a:solidFill>
                <a:latin typeface="Palatino Linotype" pitchFamily="18" charset="0"/>
              </a:rPr>
              <a:t> </a:t>
            </a:r>
            <a:r>
              <a:rPr lang="en-US" sz="2800" b="1" dirty="0">
                <a:solidFill>
                  <a:schemeClr val="accent1">
                    <a:lumMod val="75000"/>
                  </a:schemeClr>
                </a:solidFill>
                <a:latin typeface="Palatino Linotype" pitchFamily="18" charset="0"/>
              </a:rPr>
              <a:t>clinical manifestations </a:t>
            </a:r>
            <a:r>
              <a:rPr lang="sr-Cyrl-RS" sz="2800" b="1" dirty="0">
                <a:solidFill>
                  <a:schemeClr val="accent1">
                    <a:lumMod val="75000"/>
                  </a:schemeClr>
                </a:solidFill>
                <a:latin typeface="Palatino Linotype" pitchFamily="18" charset="0"/>
              </a:rPr>
              <a:t>-</a:t>
            </a:r>
            <a:r>
              <a:rPr lang="sr-Latn-RS" sz="2800" b="1" dirty="0">
                <a:solidFill>
                  <a:schemeClr val="accent1">
                    <a:lumMod val="75000"/>
                  </a:schemeClr>
                </a:solidFill>
                <a:latin typeface="Palatino Linotype" pitchFamily="18" charset="0"/>
              </a:rPr>
              <a:t> </a:t>
            </a:r>
            <a:endParaRPr lang="en-US" sz="2800" b="1" dirty="0">
              <a:solidFill>
                <a:schemeClr val="accent1">
                  <a:lumMod val="75000"/>
                </a:schemeClr>
              </a:solidFill>
              <a:latin typeface="Palatino Linotype" pitchFamily="18" charset="0"/>
            </a:endParaRPr>
          </a:p>
        </p:txBody>
      </p:sp>
      <p:sp>
        <p:nvSpPr>
          <p:cNvPr id="4" name="Content Placeholder 3"/>
          <p:cNvSpPr>
            <a:spLocks noGrp="1"/>
          </p:cNvSpPr>
          <p:nvPr>
            <p:ph idx="1"/>
          </p:nvPr>
        </p:nvSpPr>
        <p:spPr>
          <a:xfrm>
            <a:off x="0" y="1125538"/>
            <a:ext cx="9144000" cy="5399087"/>
          </a:xfrm>
        </p:spPr>
        <p:txBody>
          <a:bodyPr rtlCol="0">
            <a:normAutofit fontScale="92500" lnSpcReduction="20000"/>
          </a:bodyPr>
          <a:lstStyle/>
          <a:p>
            <a:pPr fontAlgn="auto">
              <a:spcAft>
                <a:spcPts val="0"/>
              </a:spcAft>
              <a:buNone/>
              <a:defRPr/>
            </a:pPr>
            <a:r>
              <a:rPr lang="en-US" sz="2800" b="1" dirty="0">
                <a:solidFill>
                  <a:srgbClr val="C00000"/>
                </a:solidFill>
                <a:latin typeface="Palatino Linotype" pitchFamily="18" charset="0"/>
              </a:rPr>
              <a:t>Congenital infection</a:t>
            </a:r>
            <a:r>
              <a:rPr lang="sr-Latn-RS" sz="2800" b="1" dirty="0">
                <a:solidFill>
                  <a:srgbClr val="C00000"/>
                </a:solidFill>
                <a:latin typeface="Palatino Linotype" pitchFamily="18" charset="0"/>
              </a:rPr>
              <a:t>:</a:t>
            </a:r>
            <a:endParaRPr lang="sr-Cyrl-RS" sz="2800" b="1" dirty="0">
              <a:solidFill>
                <a:srgbClr val="C00000"/>
              </a:solidFill>
              <a:latin typeface="Palatino Linotype" pitchFamily="18" charset="0"/>
            </a:endParaRPr>
          </a:p>
          <a:p>
            <a:pPr fontAlgn="auto">
              <a:spcAft>
                <a:spcPts val="0"/>
              </a:spcAft>
              <a:buFont typeface="Arial" pitchFamily="34" charset="0"/>
              <a:buChar char="•"/>
              <a:defRPr/>
            </a:pPr>
            <a:r>
              <a:rPr lang="sr-Cyrl-RS" sz="2600" dirty="0">
                <a:latin typeface="Palatino Linotype" pitchFamily="18" charset="0"/>
              </a:rPr>
              <a:t>1% </a:t>
            </a:r>
            <a:r>
              <a:rPr lang="en-US" sz="2600" dirty="0">
                <a:latin typeface="Palatino Linotype" pitchFamily="18" charset="0"/>
              </a:rPr>
              <a:t>of newborns</a:t>
            </a:r>
            <a:endParaRPr lang="sr-Cyrl-RS" sz="2600" dirty="0">
              <a:latin typeface="Palatino Linotype" pitchFamily="18" charset="0"/>
            </a:endParaRPr>
          </a:p>
          <a:p>
            <a:pPr fontAlgn="auto">
              <a:spcAft>
                <a:spcPts val="0"/>
              </a:spcAft>
              <a:buFont typeface="Arial" pitchFamily="34" charset="0"/>
              <a:buChar char="•"/>
              <a:defRPr/>
            </a:pPr>
            <a:r>
              <a:rPr lang="en-US" sz="2600" b="1" dirty="0">
                <a:latin typeface="Palatino Linotype" pitchFamily="18" charset="0"/>
              </a:rPr>
              <a:t>Asymptomatic congenital infection </a:t>
            </a:r>
            <a:r>
              <a:rPr lang="sr-Cyrl-RS" sz="2600" dirty="0">
                <a:latin typeface="Palatino Linotype" pitchFamily="18" charset="0"/>
              </a:rPr>
              <a:t>(90% </a:t>
            </a:r>
            <a:r>
              <a:rPr lang="en-US" sz="2600" dirty="0">
                <a:latin typeface="Palatino Linotype" pitchFamily="18" charset="0"/>
              </a:rPr>
              <a:t>of cases</a:t>
            </a:r>
            <a:r>
              <a:rPr lang="sr-Cyrl-RS" sz="2600" dirty="0">
                <a:latin typeface="Palatino Linotype" pitchFamily="18" charset="0"/>
              </a:rPr>
              <a:t>), 10-20% </a:t>
            </a:r>
            <a:r>
              <a:rPr lang="en-US" sz="2600" dirty="0">
                <a:latin typeface="Palatino Linotype" pitchFamily="18" charset="0"/>
              </a:rPr>
              <a:t>later develop sensory deafness</a:t>
            </a:r>
            <a:r>
              <a:rPr lang="sr-Cyrl-RS" sz="2600" dirty="0">
                <a:latin typeface="Palatino Linotype" pitchFamily="18" charset="0"/>
              </a:rPr>
              <a:t>, </a:t>
            </a:r>
            <a:r>
              <a:rPr lang="en-US" sz="2600" dirty="0">
                <a:latin typeface="Palatino Linotype" pitchFamily="18" charset="0"/>
              </a:rPr>
              <a:t>psychomotor mental retardation or both </a:t>
            </a:r>
            <a:r>
              <a:rPr lang="sr-Cyrl-RS" sz="2600" dirty="0">
                <a:latin typeface="Palatino Linotype" pitchFamily="18" charset="0"/>
              </a:rPr>
              <a:t> </a:t>
            </a:r>
          </a:p>
          <a:p>
            <a:pPr fontAlgn="auto">
              <a:spcAft>
                <a:spcPts val="0"/>
              </a:spcAft>
              <a:buFont typeface="Arial" pitchFamily="34" charset="0"/>
              <a:buChar char="•"/>
              <a:defRPr/>
            </a:pPr>
            <a:r>
              <a:rPr lang="en-US" sz="2600" b="1" dirty="0">
                <a:latin typeface="Palatino Linotype" pitchFamily="18" charset="0"/>
              </a:rPr>
              <a:t>Symptomatic disease </a:t>
            </a:r>
            <a:r>
              <a:rPr lang="sr-Cyrl-RS" sz="2600" dirty="0">
                <a:latin typeface="Palatino Linotype" pitchFamily="18" charset="0"/>
              </a:rPr>
              <a:t>(</a:t>
            </a:r>
            <a:r>
              <a:rPr lang="en-US" sz="2600" dirty="0">
                <a:latin typeface="Palatino Linotype" pitchFamily="18" charset="0"/>
              </a:rPr>
              <a:t>around </a:t>
            </a:r>
            <a:r>
              <a:rPr lang="sr-Cyrl-RS" sz="2600" dirty="0">
                <a:latin typeface="Palatino Linotype" pitchFamily="18" charset="0"/>
              </a:rPr>
              <a:t>0,1% </a:t>
            </a:r>
            <a:r>
              <a:rPr lang="en-US" sz="2600" dirty="0">
                <a:latin typeface="Palatino Linotype" pitchFamily="18" charset="0"/>
              </a:rPr>
              <a:t>of all childbirths</a:t>
            </a:r>
            <a:r>
              <a:rPr lang="sr-Cyrl-RS" sz="2600" dirty="0">
                <a:latin typeface="Palatino Linotype" pitchFamily="18" charset="0"/>
              </a:rPr>
              <a:t>): </a:t>
            </a:r>
            <a:r>
              <a:rPr lang="en-US" sz="2600" dirty="0">
                <a:latin typeface="Palatino Linotype" pitchFamily="18" charset="0"/>
              </a:rPr>
              <a:t>various congenital disorders</a:t>
            </a:r>
            <a:r>
              <a:rPr lang="sr-Cyrl-RS" sz="2600" dirty="0">
                <a:latin typeface="Palatino Linotype" pitchFamily="18" charset="0"/>
              </a:rPr>
              <a:t>, </a:t>
            </a:r>
            <a:r>
              <a:rPr lang="en-US" sz="2600" dirty="0">
                <a:latin typeface="Palatino Linotype" pitchFamily="18" charset="0"/>
              </a:rPr>
              <a:t>hepatosplenomegaly</a:t>
            </a:r>
            <a:r>
              <a:rPr lang="sr-Cyrl-RS" sz="2600" dirty="0">
                <a:latin typeface="Palatino Linotype" pitchFamily="18" charset="0"/>
              </a:rPr>
              <a:t>, </a:t>
            </a:r>
            <a:r>
              <a:rPr lang="en-US" sz="2600" dirty="0">
                <a:latin typeface="Palatino Linotype" pitchFamily="18" charset="0"/>
              </a:rPr>
              <a:t>jaundice</a:t>
            </a:r>
            <a:r>
              <a:rPr lang="sr-Cyrl-RS" sz="2600" dirty="0">
                <a:latin typeface="Palatino Linotype" pitchFamily="18" charset="0"/>
              </a:rPr>
              <a:t>, </a:t>
            </a:r>
            <a:r>
              <a:rPr lang="en-US" sz="2600" dirty="0">
                <a:latin typeface="Palatino Linotype" pitchFamily="18" charset="0"/>
              </a:rPr>
              <a:t>anemia</a:t>
            </a:r>
            <a:r>
              <a:rPr lang="sr-Cyrl-RS" sz="2600" dirty="0">
                <a:latin typeface="Palatino Linotype" pitchFamily="18" charset="0"/>
              </a:rPr>
              <a:t>, </a:t>
            </a:r>
            <a:r>
              <a:rPr lang="en-US" sz="2600" dirty="0">
                <a:latin typeface="Palatino Linotype" pitchFamily="18" charset="0"/>
              </a:rPr>
              <a:t>thrombocytopenia</a:t>
            </a:r>
            <a:r>
              <a:rPr lang="sr-Cyrl-RS" sz="2600" dirty="0">
                <a:latin typeface="Palatino Linotype" pitchFamily="18" charset="0"/>
              </a:rPr>
              <a:t>, </a:t>
            </a:r>
            <a:r>
              <a:rPr lang="en-US" sz="2600" dirty="0">
                <a:latin typeface="Palatino Linotype" pitchFamily="18" charset="0"/>
              </a:rPr>
              <a:t>low birth weight</a:t>
            </a:r>
            <a:r>
              <a:rPr lang="sr-Cyrl-RS" sz="2600" dirty="0">
                <a:latin typeface="Palatino Linotype" pitchFamily="18" charset="0"/>
              </a:rPr>
              <a:t>, </a:t>
            </a:r>
            <a:r>
              <a:rPr lang="en-US" sz="2600" dirty="0" err="1">
                <a:latin typeface="Palatino Linotype" pitchFamily="18" charset="0"/>
              </a:rPr>
              <a:t>microcephaly</a:t>
            </a:r>
            <a:r>
              <a:rPr lang="sr-Cyrl-RS" sz="2600" dirty="0">
                <a:latin typeface="Palatino Linotype" pitchFamily="18" charset="0"/>
              </a:rPr>
              <a:t>, </a:t>
            </a:r>
            <a:r>
              <a:rPr lang="en-US" sz="2600" dirty="0" err="1">
                <a:latin typeface="Palatino Linotype" pitchFamily="18" charset="0"/>
              </a:rPr>
              <a:t>chorioretinitis</a:t>
            </a:r>
            <a:endParaRPr lang="sr-Cyrl-RS" sz="2600" dirty="0">
              <a:latin typeface="Palatino Linotype" pitchFamily="18" charset="0"/>
            </a:endParaRPr>
          </a:p>
          <a:p>
            <a:pPr fontAlgn="auto">
              <a:spcAft>
                <a:spcPts val="0"/>
              </a:spcAft>
              <a:buFont typeface="Arial" pitchFamily="34" charset="0"/>
              <a:buChar char="•"/>
              <a:defRPr/>
            </a:pPr>
            <a:r>
              <a:rPr lang="en-US" sz="2600" dirty="0">
                <a:latin typeface="Palatino Linotype" pitchFamily="18" charset="0"/>
              </a:rPr>
              <a:t>Almost all children with clinically evident congenital CMV infection were born to mothers who had a primary CMV infection during pregnancy</a:t>
            </a:r>
            <a:endParaRPr lang="sr-Cyrl-RS" sz="2800" dirty="0">
              <a:latin typeface="Palatino Linotype" pitchFamily="18" charset="0"/>
            </a:endParaRPr>
          </a:p>
          <a:p>
            <a:pPr fontAlgn="auto">
              <a:spcAft>
                <a:spcPts val="0"/>
              </a:spcAft>
              <a:buNone/>
              <a:defRPr/>
            </a:pPr>
            <a:r>
              <a:rPr lang="en-US" sz="2800" b="1" dirty="0">
                <a:solidFill>
                  <a:srgbClr val="C00000"/>
                </a:solidFill>
                <a:latin typeface="Palatino Linotype" pitchFamily="18" charset="0"/>
              </a:rPr>
              <a:t>Primary infection in young adults </a:t>
            </a:r>
            <a:r>
              <a:rPr lang="sr-Cyrl-RS" sz="2800" dirty="0">
                <a:latin typeface="Palatino Linotype" pitchFamily="18" charset="0"/>
              </a:rPr>
              <a:t> </a:t>
            </a:r>
            <a:r>
              <a:rPr lang="sr-Latn-RS" sz="2800" dirty="0">
                <a:latin typeface="Palatino Linotype" pitchFamily="18" charset="0"/>
              </a:rPr>
              <a:t>– </a:t>
            </a:r>
            <a:r>
              <a:rPr lang="en-US" sz="2800" dirty="0">
                <a:latin typeface="Palatino Linotype" pitchFamily="18" charset="0"/>
              </a:rPr>
              <a:t>mononucleosis syndrome </a:t>
            </a:r>
            <a:endParaRPr lang="sr-Cyrl-RS" sz="2800" dirty="0">
              <a:latin typeface="Palatino Linotype" pitchFamily="18" charset="0"/>
            </a:endParaRPr>
          </a:p>
          <a:p>
            <a:pPr fontAlgn="auto">
              <a:spcAft>
                <a:spcPts val="0"/>
              </a:spcAft>
              <a:buNone/>
              <a:defRPr/>
            </a:pPr>
            <a:r>
              <a:rPr lang="en-US" sz="2800" b="1" dirty="0">
                <a:solidFill>
                  <a:srgbClr val="C00000"/>
                </a:solidFill>
                <a:latin typeface="Palatino Linotype" pitchFamily="18" charset="0"/>
              </a:rPr>
              <a:t>Infection of immunodeficient people </a:t>
            </a:r>
            <a:r>
              <a:rPr lang="sr-Latn-RS" sz="2800" b="1" dirty="0">
                <a:latin typeface="Palatino Linotype" pitchFamily="18" charset="0"/>
              </a:rPr>
              <a:t>– </a:t>
            </a:r>
            <a:r>
              <a:rPr lang="en-US" sz="2800" dirty="0">
                <a:latin typeface="Palatino Linotype" pitchFamily="18" charset="0"/>
              </a:rPr>
              <a:t>severe pneumonia</a:t>
            </a:r>
            <a:r>
              <a:rPr lang="sr-Cyrl-RS" sz="2800" dirty="0">
                <a:latin typeface="Palatino Linotype" pitchFamily="18" charset="0"/>
              </a:rPr>
              <a:t>, </a:t>
            </a:r>
            <a:r>
              <a:rPr lang="en-US" sz="2800" dirty="0" err="1">
                <a:latin typeface="Palatino Linotype" pitchFamily="18" charset="0"/>
              </a:rPr>
              <a:t>chorioretinitis</a:t>
            </a:r>
            <a:r>
              <a:rPr lang="sr-Cyrl-RS" sz="2800" dirty="0">
                <a:latin typeface="Palatino Linotype" pitchFamily="18" charset="0"/>
              </a:rPr>
              <a:t>, </a:t>
            </a:r>
            <a:r>
              <a:rPr lang="en-US" sz="2800" dirty="0">
                <a:latin typeface="Palatino Linotype" pitchFamily="18" charset="0"/>
              </a:rPr>
              <a:t>gastroenteritis</a:t>
            </a:r>
            <a:r>
              <a:rPr lang="sr-Cyrl-RS" sz="2800" dirty="0">
                <a:latin typeface="Palatino Linotype" pitchFamily="18" charset="0"/>
              </a:rPr>
              <a:t>, </a:t>
            </a:r>
            <a:r>
              <a:rPr lang="en-US" sz="2800" dirty="0">
                <a:latin typeface="Palatino Linotype" pitchFamily="18" charset="0"/>
              </a:rPr>
              <a:t>neurological disorders </a:t>
            </a:r>
            <a:endParaRPr lang="sr-Cyrl-RS" sz="2800" dirty="0">
              <a:latin typeface="Palatino Linotype" pitchFamily="18" charset="0"/>
            </a:endParaRPr>
          </a:p>
          <a:p>
            <a:pPr fontAlgn="auto">
              <a:spcAft>
                <a:spcPts val="0"/>
              </a:spcAft>
              <a:buFont typeface="Arial" pitchFamily="34" charset="0"/>
              <a:buChar char="•"/>
              <a:defRPr/>
            </a:pPr>
            <a:endParaRPr lang="sr-Cyrl-RS" sz="2800" dirty="0">
              <a:latin typeface="Palatino Linotype" pitchFamily="18"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71551"/>
          </a:xfrm>
          <a:solidFill>
            <a:schemeClr val="bg2">
              <a:lumMod val="90000"/>
            </a:schemeClr>
          </a:solidFill>
        </p:spPr>
        <p:txBody>
          <a:bodyPr rtlCol="0">
            <a:noAutofit/>
          </a:bodyPr>
          <a:lstStyle/>
          <a:p>
            <a:pPr fontAlgn="auto">
              <a:spcAft>
                <a:spcPts val="0"/>
              </a:spcAft>
              <a:defRPr/>
            </a:pPr>
            <a:r>
              <a:rPr lang="en-US" sz="2400" b="1" dirty="0">
                <a:solidFill>
                  <a:schemeClr val="accent1">
                    <a:lumMod val="75000"/>
                  </a:schemeClr>
                </a:solidFill>
                <a:latin typeface="Palatino Linotype" pitchFamily="18" charset="0"/>
              </a:rPr>
              <a:t>Recommended procedures for proving CMV infection in certain clinical conditions</a:t>
            </a:r>
            <a:r>
              <a:rPr lang="ru-RU" sz="2400" b="1" dirty="0">
                <a:solidFill>
                  <a:schemeClr val="accent1">
                    <a:lumMod val="75000"/>
                  </a:schemeClr>
                </a:solidFill>
                <a:latin typeface="Palatino Linotype" pitchFamily="18" charset="0"/>
              </a:rPr>
              <a:t>:</a:t>
            </a:r>
          </a:p>
        </p:txBody>
      </p:sp>
      <p:sp>
        <p:nvSpPr>
          <p:cNvPr id="4" name="Content Placeholder 3"/>
          <p:cNvSpPr>
            <a:spLocks noGrp="1"/>
          </p:cNvSpPr>
          <p:nvPr>
            <p:ph idx="1"/>
          </p:nvPr>
        </p:nvSpPr>
        <p:spPr>
          <a:xfrm>
            <a:off x="0" y="1124744"/>
            <a:ext cx="9144000" cy="5733256"/>
          </a:xfrm>
        </p:spPr>
        <p:txBody>
          <a:bodyPr rtlCol="0">
            <a:noAutofit/>
          </a:bodyPr>
          <a:lstStyle/>
          <a:p>
            <a:pPr marL="457200" indent="-457200">
              <a:buFont typeface="+mj-lt"/>
              <a:buAutoNum type="arabicPeriod"/>
            </a:pPr>
            <a:r>
              <a:rPr lang="en-US" sz="1600" b="1" dirty="0">
                <a:solidFill>
                  <a:srgbClr val="C00000"/>
                </a:solidFill>
              </a:rPr>
              <a:t>Congenital infection </a:t>
            </a:r>
            <a:r>
              <a:rPr lang="sr-Cyrl-CS" sz="1600" dirty="0"/>
              <a:t>–</a:t>
            </a:r>
            <a:r>
              <a:rPr lang="en-US" sz="1600" dirty="0"/>
              <a:t> virus culture or detecting viral DNA</a:t>
            </a:r>
            <a:r>
              <a:rPr lang="sr-Cyrl-CS" sz="1600" dirty="0"/>
              <a:t> </a:t>
            </a:r>
            <a:r>
              <a:rPr lang="en-US" sz="1600" dirty="0"/>
              <a:t>at birth or</a:t>
            </a:r>
            <a:r>
              <a:rPr lang="sr-Cyrl-CS" sz="1600" dirty="0"/>
              <a:t> </a:t>
            </a:r>
            <a:r>
              <a:rPr lang="en-US" sz="1600" dirty="0"/>
              <a:t>within 1 to 2 weeks (</a:t>
            </a:r>
            <a:r>
              <a:rPr lang="en-US" sz="1600" dirty="0" err="1"/>
              <a:t>perinatally</a:t>
            </a:r>
            <a:r>
              <a:rPr lang="en-US" sz="1600" dirty="0"/>
              <a:t> infected children do not excrete the virus 3 to 4 weeks after birth)</a:t>
            </a:r>
            <a:endParaRPr lang="sr-Cyrl-CS" sz="1600" dirty="0"/>
          </a:p>
          <a:p>
            <a:pPr marL="457200" indent="-457200">
              <a:buFont typeface="+mj-lt"/>
              <a:buAutoNum type="arabicPeriod"/>
            </a:pPr>
            <a:endParaRPr lang="en-US" sz="1600" dirty="0"/>
          </a:p>
          <a:p>
            <a:pPr marL="457200" indent="-457200">
              <a:buFont typeface="+mj-lt"/>
              <a:buAutoNum type="arabicPeriod"/>
            </a:pPr>
            <a:r>
              <a:rPr lang="en-US" sz="1600" b="1" dirty="0" err="1">
                <a:solidFill>
                  <a:srgbClr val="C00000"/>
                </a:solidFill>
              </a:rPr>
              <a:t>Perinatal</a:t>
            </a:r>
            <a:r>
              <a:rPr lang="en-US" sz="1600" b="1" dirty="0">
                <a:solidFill>
                  <a:srgbClr val="C00000"/>
                </a:solidFill>
              </a:rPr>
              <a:t> infection </a:t>
            </a:r>
            <a:r>
              <a:rPr lang="sr-Cyrl-CS" sz="1600" dirty="0"/>
              <a:t>-</a:t>
            </a:r>
            <a:r>
              <a:rPr lang="en-US" sz="1600" dirty="0"/>
              <a:t> negative cultures at birth and positive 4 or more weeks after birth indicate natal or early postnatal infection. </a:t>
            </a:r>
            <a:r>
              <a:rPr lang="en-US" sz="1600" dirty="0" err="1"/>
              <a:t>Seronegative</a:t>
            </a:r>
            <a:r>
              <a:rPr lang="en-US" sz="1600" dirty="0"/>
              <a:t> newborns can acquire CMV from external sources such as blood transfusions</a:t>
            </a:r>
            <a:endParaRPr lang="sr-Cyrl-CS" sz="1600" dirty="0"/>
          </a:p>
          <a:p>
            <a:pPr marL="457200" indent="-457200">
              <a:buFont typeface="+mj-lt"/>
              <a:buAutoNum type="arabicPeriod"/>
            </a:pPr>
            <a:endParaRPr lang="en-US" sz="1600" dirty="0"/>
          </a:p>
          <a:p>
            <a:pPr marL="457200" indent="-457200">
              <a:buFont typeface="+mj-lt"/>
              <a:buAutoNum type="arabicPeriod"/>
            </a:pPr>
            <a:r>
              <a:rPr lang="en-US" sz="1600" b="1" dirty="0">
                <a:solidFill>
                  <a:srgbClr val="C00000"/>
                </a:solidFill>
              </a:rPr>
              <a:t>CMV</a:t>
            </a:r>
            <a:r>
              <a:rPr lang="sr-Cyrl-CS" sz="1600" b="1" dirty="0">
                <a:solidFill>
                  <a:srgbClr val="C00000"/>
                </a:solidFill>
              </a:rPr>
              <a:t> </a:t>
            </a:r>
            <a:r>
              <a:rPr lang="en-US" sz="1600" b="1" dirty="0">
                <a:solidFill>
                  <a:srgbClr val="C00000"/>
                </a:solidFill>
              </a:rPr>
              <a:t>mononucleosis in immunocompetent people </a:t>
            </a:r>
            <a:r>
              <a:rPr lang="sr-Cyrl-CS" sz="1600" dirty="0"/>
              <a:t>- </a:t>
            </a:r>
            <a:r>
              <a:rPr lang="en-US" sz="1600" dirty="0"/>
              <a:t>The presence of CMV-specific </a:t>
            </a:r>
            <a:r>
              <a:rPr lang="en-US" sz="1600" dirty="0" err="1"/>
              <a:t>IgM</a:t>
            </a:r>
            <a:r>
              <a:rPr lang="en-US" sz="1600" dirty="0"/>
              <a:t> antibodies is the best indicator of primary infection. A positive urine culture can indicate a CMV viral infection, but it can also indicate a previous infection because the disease can last for months and years. Positive finding of CMV antigen or viral DNA in the blood</a:t>
            </a:r>
            <a:endParaRPr lang="sr-Cyrl-CS" sz="1600" dirty="0"/>
          </a:p>
          <a:p>
            <a:pPr marL="457200" indent="-457200">
              <a:buFont typeface="+mj-lt"/>
              <a:buAutoNum type="arabicPeriod"/>
            </a:pPr>
            <a:endParaRPr lang="sr-Cyrl-CS" sz="1600" dirty="0"/>
          </a:p>
          <a:p>
            <a:pPr marL="457200" indent="-457200">
              <a:buFont typeface="+mj-lt"/>
              <a:buAutoNum type="arabicPeriod"/>
            </a:pPr>
            <a:r>
              <a:rPr lang="en-US" sz="1600" b="1" dirty="0">
                <a:solidFill>
                  <a:srgbClr val="C00000"/>
                </a:solidFill>
              </a:rPr>
              <a:t>Immunodeficient people </a:t>
            </a:r>
            <a:r>
              <a:rPr lang="sr-Cyrl-CS" sz="1600" dirty="0"/>
              <a:t>-</a:t>
            </a:r>
            <a:r>
              <a:rPr lang="en-US" sz="1600" dirty="0"/>
              <a:t> detection of viral antigens or DNA in the blood indicates </a:t>
            </a:r>
            <a:r>
              <a:rPr lang="en-US" sz="1600" dirty="0" err="1"/>
              <a:t>viremia</a:t>
            </a:r>
            <a:r>
              <a:rPr lang="en-US" sz="1600" dirty="0"/>
              <a:t>. Demonstration of inclusions or viral antigens in damaged organs indicates the presence of CMV infection, but does not prove that CMV is the cause of the disease until other pathogens are ruled out. CMV-specific </a:t>
            </a:r>
            <a:r>
              <a:rPr lang="en-US" sz="1600" dirty="0" err="1"/>
              <a:t>IgM</a:t>
            </a:r>
            <a:r>
              <a:rPr lang="en-US" sz="1600" dirty="0"/>
              <a:t> antibodies do not have to be present in immunodeficient patients. In AIDS patients, CMV-specific antibodies are generally present even when there is no clinically manifest disease</a:t>
            </a:r>
          </a:p>
          <a:p>
            <a:pPr marL="457200" indent="-457200">
              <a:buFont typeface="+mj-lt"/>
              <a:buAutoNum type="arabicPeriod"/>
            </a:pPr>
            <a:endParaRPr lang="ru-RU" sz="1600" dirty="0">
              <a:latin typeface="Palatino Linotype" pitchFamily="18"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844824"/>
            <a:ext cx="4932040" cy="792088"/>
          </a:xfrm>
          <a:solidFill>
            <a:schemeClr val="bg2">
              <a:lumMod val="90000"/>
            </a:schemeClr>
          </a:solidFill>
        </p:spPr>
        <p:txBody>
          <a:bodyPr rtlCol="0">
            <a:noAutofit/>
          </a:bodyPr>
          <a:lstStyle/>
          <a:p>
            <a:pPr algn="l" rtl="0" fontAlgn="auto">
              <a:spcAft>
                <a:spcPts val="0"/>
              </a:spcAft>
              <a:defRPr/>
            </a:pPr>
            <a:r>
              <a:rPr lang="ru-RU" sz="2400" b="1" dirty="0">
                <a:solidFill>
                  <a:schemeClr val="accent1">
                    <a:lumMod val="75000"/>
                  </a:schemeClr>
                </a:solidFill>
                <a:latin typeface="Palatino Linotype" pitchFamily="18" charset="0"/>
              </a:rPr>
              <a:t>Diagnostic algorithm for congenital CMV</a:t>
            </a:r>
          </a:p>
        </p:txBody>
      </p:sp>
      <p:pic>
        <p:nvPicPr>
          <p:cNvPr id="5" name="Picture 4">
            <a:extLst>
              <a:ext uri="{FF2B5EF4-FFF2-40B4-BE49-F238E27FC236}">
                <a16:creationId xmlns:a16="http://schemas.microsoft.com/office/drawing/2014/main" id="{897C7116-7257-476A-A4F7-2095946461F2}"/>
              </a:ext>
            </a:extLst>
          </p:cNvPr>
          <p:cNvPicPr>
            <a:picLocks noChangeAspect="1"/>
          </p:cNvPicPr>
          <p:nvPr/>
        </p:nvPicPr>
        <p:blipFill>
          <a:blip r:embed="rId2"/>
          <a:stretch>
            <a:fillRect/>
          </a:stretch>
        </p:blipFill>
        <p:spPr>
          <a:xfrm>
            <a:off x="5004048" y="0"/>
            <a:ext cx="3744416" cy="6843243"/>
          </a:xfrm>
          <a:prstGeom prst="rect">
            <a:avLst/>
          </a:prstGeom>
        </p:spPr>
      </p:pic>
    </p:spTree>
    <p:extLst>
      <p:ext uri="{BB962C8B-B14F-4D97-AF65-F5344CB8AC3E}">
        <p14:creationId xmlns:p14="http://schemas.microsoft.com/office/powerpoint/2010/main" val="23141103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71551"/>
          </a:xfrm>
          <a:solidFill>
            <a:schemeClr val="bg2">
              <a:lumMod val="90000"/>
            </a:schemeClr>
          </a:solidFill>
        </p:spPr>
        <p:txBody>
          <a:bodyPr rtlCol="0">
            <a:noAutofit/>
          </a:bodyPr>
          <a:lstStyle/>
          <a:p>
            <a:pPr algn="l" rtl="0" fontAlgn="auto">
              <a:spcAft>
                <a:spcPts val="0"/>
              </a:spcAft>
              <a:defRPr/>
            </a:pPr>
            <a:r>
              <a:rPr lang="sr-Latn-RS" sz="2400" b="1" dirty="0">
                <a:solidFill>
                  <a:schemeClr val="accent1">
                    <a:lumMod val="75000"/>
                  </a:schemeClr>
                </a:solidFill>
                <a:latin typeface="Palatino Linotype" pitchFamily="18" charset="0"/>
              </a:rPr>
              <a:t>T</a:t>
            </a:r>
            <a:r>
              <a:rPr lang="sr-Cyrl-RS" sz="2400" b="1" dirty="0">
                <a:solidFill>
                  <a:schemeClr val="accent1">
                    <a:lumMod val="75000"/>
                  </a:schemeClr>
                </a:solidFill>
                <a:latin typeface="Palatino Linotype" pitchFamily="18" charset="0"/>
              </a:rPr>
              <a:t>erapy</a:t>
            </a:r>
            <a:r>
              <a:rPr lang="en-US" sz="2400" b="1" dirty="0">
                <a:solidFill>
                  <a:schemeClr val="accent1">
                    <a:lumMod val="75000"/>
                  </a:schemeClr>
                </a:solidFill>
                <a:latin typeface="Palatino Linotype" pitchFamily="18" charset="0"/>
              </a:rPr>
              <a:t> of </a:t>
            </a:r>
            <a:r>
              <a:rPr lang="ru-RU" sz="2400" b="1" dirty="0">
                <a:solidFill>
                  <a:schemeClr val="accent1">
                    <a:lumMod val="75000"/>
                  </a:schemeClr>
                </a:solidFill>
                <a:latin typeface="Palatino Linotype" pitchFamily="18" charset="0"/>
              </a:rPr>
              <a:t>CMV infections</a:t>
            </a:r>
          </a:p>
        </p:txBody>
      </p:sp>
      <p:sp>
        <p:nvSpPr>
          <p:cNvPr id="4" name="Content Placeholder 3"/>
          <p:cNvSpPr>
            <a:spLocks noGrp="1"/>
          </p:cNvSpPr>
          <p:nvPr>
            <p:ph idx="1"/>
          </p:nvPr>
        </p:nvSpPr>
        <p:spPr>
          <a:xfrm>
            <a:off x="0" y="1124744"/>
            <a:ext cx="9144000" cy="5733256"/>
          </a:xfrm>
        </p:spPr>
        <p:txBody>
          <a:bodyPr rtlCol="0">
            <a:noAutofit/>
          </a:bodyPr>
          <a:lstStyle/>
          <a:p>
            <a:pPr marL="0" indent="0" algn="l" rtl="0">
              <a:buNone/>
            </a:pPr>
            <a:endParaRPr lang="en-US" sz="1600" dirty="0"/>
          </a:p>
          <a:p>
            <a:pPr marL="0" indent="0" algn="l" rtl="0">
              <a:buNone/>
            </a:pPr>
            <a:r>
              <a:rPr lang="ru-RU" sz="1600" dirty="0"/>
              <a:t>Ganciclovir: a guanosine nucleoside analogue, structurally similar to acyclovir</a:t>
            </a:r>
          </a:p>
          <a:p>
            <a:pPr lvl="1" algn="l" rtl="0"/>
            <a:r>
              <a:rPr lang="ru-RU" sz="1600" dirty="0"/>
              <a:t>It is phosphorylated by viral kinase, acting as a chain terminator when incorporated into CMV DNA polymerase 	</a:t>
            </a:r>
          </a:p>
          <a:p>
            <a:pPr lvl="1" algn="l" rtl="0"/>
            <a:r>
              <a:rPr lang="ru-RU" sz="1600" dirty="0"/>
              <a:t>Inhibits CMV replication</a:t>
            </a:r>
          </a:p>
          <a:p>
            <a:pPr lvl="1" algn="l" rtl="0"/>
            <a:r>
              <a:rPr lang="ru-RU" sz="1600" dirty="0"/>
              <a:t>Prevents CMV disease in people with AIDS and after transplants</a:t>
            </a:r>
          </a:p>
          <a:p>
            <a:pPr lvl="1" algn="l" rtl="0"/>
            <a:r>
              <a:rPr lang="ru-RU" sz="1600" dirty="0"/>
              <a:t>Reduces the severity of CMV syndrome: retinitis, gastrointestinal disease</a:t>
            </a:r>
          </a:p>
          <a:p>
            <a:pPr lvl="1" algn="l" rtl="0"/>
            <a:r>
              <a:rPr lang="ru-RU" sz="1600" dirty="0"/>
              <a:t>Combination of ganciclovir + immunoglobulin: reduces the very high mortality from CMV pneumonia in people with bone marrow transplants</a:t>
            </a:r>
          </a:p>
          <a:p>
            <a:pPr lvl="1" algn="l" rtl="0"/>
            <a:r>
              <a:rPr lang="ru-RU" sz="1600" dirty="0"/>
              <a:t>It is more toxic than acyclovir (primarily bone marrow inhibition)</a:t>
            </a:r>
          </a:p>
          <a:p>
            <a:pPr lvl="1" algn="l" rtl="0"/>
            <a:endParaRPr lang="ru-RU" sz="1600" dirty="0"/>
          </a:p>
          <a:p>
            <a:pPr marL="0" indent="0" algn="l" rtl="0">
              <a:buNone/>
            </a:pPr>
            <a:r>
              <a:rPr lang="ru-RU" sz="1600" dirty="0"/>
              <a:t>		</a:t>
            </a:r>
          </a:p>
          <a:p>
            <a:pPr marL="0" indent="0" algn="l" rtl="0">
              <a:buNone/>
            </a:pPr>
            <a:r>
              <a:rPr lang="ru-RU" sz="1600" dirty="0"/>
              <a:t>Other medications</a:t>
            </a:r>
          </a:p>
          <a:p>
            <a:pPr lvl="1" algn="l" rtl="0"/>
            <a:r>
              <a:rPr lang="ru-RU" sz="1600" dirty="0"/>
              <a:t>Foscarnet (renal toxicity)</a:t>
            </a:r>
          </a:p>
          <a:p>
            <a:pPr lvl="1" algn="l" rtl="0"/>
            <a:r>
              <a:rPr lang="ru-RU" sz="1600" dirty="0"/>
              <a:t>Cidofovir: nucleotide analogue, approved for the treatment of retinitis, use limited to ganciclovir-resistant infections in the immunosuppressed (nephrotoxicity)</a:t>
            </a:r>
          </a:p>
          <a:p>
            <a:pPr marL="457200" lvl="1" indent="0" algn="l" rtl="0">
              <a:buNone/>
            </a:pPr>
            <a:endParaRPr lang="ru-RU" sz="1600" dirty="0"/>
          </a:p>
          <a:p>
            <a:pPr marL="457200" lvl="1" indent="0" algn="l" rtl="0">
              <a:buNone/>
            </a:pPr>
            <a:r>
              <a:rPr lang="ru-RU" sz="1600" dirty="0"/>
              <a:t>Order of administration: ganciclovir (first line) → foscarnet (second line) → cidofovir (resistance)</a:t>
            </a:r>
          </a:p>
          <a:p>
            <a:pPr marL="0" indent="0" algn="l" rtl="0">
              <a:buNone/>
            </a:pPr>
            <a:endParaRPr lang="ru-RU" sz="1600" dirty="0"/>
          </a:p>
          <a:p>
            <a:pPr marL="0" indent="0" algn="l" rtl="0">
              <a:buNone/>
            </a:pPr>
            <a:endParaRPr lang="ru-RU" sz="1600" dirty="0">
              <a:latin typeface="Palatino Linotype" pitchFamily="18" charset="0"/>
            </a:endParaRPr>
          </a:p>
        </p:txBody>
      </p:sp>
    </p:spTree>
    <p:extLst>
      <p:ext uri="{BB962C8B-B14F-4D97-AF65-F5344CB8AC3E}">
        <p14:creationId xmlns:p14="http://schemas.microsoft.com/office/powerpoint/2010/main" val="31164952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71551"/>
          </a:xfrm>
          <a:solidFill>
            <a:schemeClr val="bg2">
              <a:lumMod val="90000"/>
            </a:schemeClr>
          </a:solidFill>
        </p:spPr>
        <p:txBody>
          <a:bodyPr rtlCol="0">
            <a:noAutofit/>
          </a:bodyPr>
          <a:lstStyle/>
          <a:p>
            <a:pPr algn="l" rtl="0" fontAlgn="auto">
              <a:spcAft>
                <a:spcPts val="0"/>
              </a:spcAft>
              <a:defRPr/>
            </a:pPr>
            <a:r>
              <a:rPr lang="sr-Cyrl-RS" sz="2400" b="1" dirty="0">
                <a:solidFill>
                  <a:schemeClr val="accent1">
                    <a:lumMod val="75000"/>
                  </a:schemeClr>
                </a:solidFill>
                <a:latin typeface="Palatino Linotype" pitchFamily="18" charset="0"/>
              </a:rPr>
              <a:t>Prevention</a:t>
            </a:r>
            <a:r>
              <a:rPr lang="en-US" sz="2400" b="1" dirty="0">
                <a:solidFill>
                  <a:schemeClr val="accent1">
                    <a:lumMod val="75000"/>
                  </a:schemeClr>
                </a:solidFill>
                <a:latin typeface="Palatino Linotype" pitchFamily="18" charset="0"/>
              </a:rPr>
              <a:t> of </a:t>
            </a:r>
            <a:r>
              <a:rPr lang="ru-RU" sz="2400" b="1" dirty="0">
                <a:solidFill>
                  <a:schemeClr val="accent1">
                    <a:lumMod val="75000"/>
                  </a:schemeClr>
                </a:solidFill>
                <a:latin typeface="Palatino Linotype" pitchFamily="18" charset="0"/>
              </a:rPr>
              <a:t>CMV infections</a:t>
            </a:r>
          </a:p>
        </p:txBody>
      </p:sp>
      <p:sp>
        <p:nvSpPr>
          <p:cNvPr id="4" name="Content Placeholder 3"/>
          <p:cNvSpPr>
            <a:spLocks noGrp="1"/>
          </p:cNvSpPr>
          <p:nvPr>
            <p:ph idx="1"/>
          </p:nvPr>
        </p:nvSpPr>
        <p:spPr>
          <a:xfrm>
            <a:off x="0" y="1124744"/>
            <a:ext cx="9144000" cy="5733256"/>
          </a:xfrm>
        </p:spPr>
        <p:txBody>
          <a:bodyPr rtlCol="0">
            <a:noAutofit/>
          </a:bodyPr>
          <a:lstStyle/>
          <a:p>
            <a:pPr marL="0" indent="0" algn="l" rtl="0">
              <a:buNone/>
            </a:pPr>
            <a:endParaRPr lang="en-US" sz="1600" dirty="0"/>
          </a:p>
          <a:p>
            <a:pPr algn="l" rtl="0"/>
            <a:endParaRPr lang="ru-RU" sz="2000" dirty="0"/>
          </a:p>
          <a:p>
            <a:pPr algn="l" rtl="0"/>
            <a:r>
              <a:rPr lang="ru-RU" sz="2000" dirty="0"/>
              <a:t>The use of blood from CMV-seronegative donors reduces transfusion-transmitted CMV.</a:t>
            </a:r>
          </a:p>
          <a:p>
            <a:pPr algn="l" rtl="0"/>
            <a:r>
              <a:rPr lang="ru-RU" sz="2000" dirty="0"/>
              <a:t>Alternatively: blood treated to remove leukocytes</a:t>
            </a:r>
          </a:p>
          <a:p>
            <a:pPr algn="l" rtl="0"/>
            <a:r>
              <a:rPr lang="ru-RU" sz="2000" dirty="0"/>
              <a:t>Transplantation: use organs from CMV-seronegative donors for seronegative recipients</a:t>
            </a:r>
          </a:p>
          <a:p>
            <a:pPr algn="l" rtl="0"/>
            <a:r>
              <a:rPr lang="ru-RU" sz="2000" dirty="0"/>
              <a:t>Safe sexual practices (condoms): can reduce transmission</a:t>
            </a:r>
          </a:p>
          <a:p>
            <a:pPr algn="l" rtl="0"/>
            <a:r>
              <a:rPr lang="ru-RU" sz="2000" dirty="0"/>
              <a:t>There is currently no vaccine available.</a:t>
            </a:r>
          </a:p>
          <a:p>
            <a:pPr marL="0" indent="0" algn="l" rtl="0">
              <a:buNone/>
            </a:pPr>
            <a:endParaRPr lang="ru-RU" sz="1600" dirty="0">
              <a:latin typeface="Palatino Linotype" pitchFamily="18" charset="0"/>
            </a:endParaRPr>
          </a:p>
        </p:txBody>
      </p:sp>
    </p:spTree>
    <p:extLst>
      <p:ext uri="{BB962C8B-B14F-4D97-AF65-F5344CB8AC3E}">
        <p14:creationId xmlns:p14="http://schemas.microsoft.com/office/powerpoint/2010/main" val="17654994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988"/>
            <a:ext cx="9144000" cy="971551"/>
          </a:xfrm>
          <a:solidFill>
            <a:schemeClr val="bg2">
              <a:lumMod val="90000"/>
            </a:schemeClr>
          </a:solidFill>
        </p:spPr>
        <p:txBody>
          <a:bodyPr rtlCol="0">
            <a:noAutofit/>
          </a:bodyPr>
          <a:lstStyle/>
          <a:p>
            <a:r>
              <a:rPr lang="sr-Latn-CS" sz="2800" b="1" i="1" dirty="0">
                <a:solidFill>
                  <a:schemeClr val="accent1">
                    <a:lumMod val="75000"/>
                  </a:schemeClr>
                </a:solidFill>
              </a:rPr>
              <a:t>Epstein-Barr virus</a:t>
            </a:r>
            <a:r>
              <a:rPr lang="sr-Cyrl-RS" sz="2800" b="1" dirty="0">
                <a:solidFill>
                  <a:schemeClr val="accent1">
                    <a:lumMod val="75000"/>
                  </a:schemeClr>
                </a:solidFill>
              </a:rPr>
              <a:t> (</a:t>
            </a:r>
            <a:r>
              <a:rPr lang="sr-Latn-CS" sz="2800" b="1" dirty="0">
                <a:solidFill>
                  <a:schemeClr val="accent1">
                    <a:lumMod val="75000"/>
                  </a:schemeClr>
                </a:solidFill>
              </a:rPr>
              <a:t>EBV</a:t>
            </a:r>
            <a:r>
              <a:rPr lang="sr-Cyrl-RS" sz="2800" b="1" dirty="0">
                <a:solidFill>
                  <a:schemeClr val="accent1">
                    <a:lumMod val="75000"/>
                  </a:schemeClr>
                </a:solidFill>
              </a:rPr>
              <a:t>)</a:t>
            </a:r>
            <a:endParaRPr lang="en-US" sz="2800" dirty="0">
              <a:solidFill>
                <a:schemeClr val="accent1">
                  <a:lumMod val="75000"/>
                </a:schemeClr>
              </a:solidFill>
            </a:endParaRPr>
          </a:p>
        </p:txBody>
      </p:sp>
      <p:sp>
        <p:nvSpPr>
          <p:cNvPr id="4" name="Content Placeholder 3"/>
          <p:cNvSpPr>
            <a:spLocks noGrp="1"/>
          </p:cNvSpPr>
          <p:nvPr>
            <p:ph idx="1"/>
          </p:nvPr>
        </p:nvSpPr>
        <p:spPr>
          <a:xfrm>
            <a:off x="251520" y="1340768"/>
            <a:ext cx="8640960" cy="4895750"/>
          </a:xfrm>
        </p:spPr>
        <p:txBody>
          <a:bodyPr rtlCol="0">
            <a:normAutofit/>
          </a:bodyPr>
          <a:lstStyle/>
          <a:p>
            <a:pPr marL="0" indent="0" fontAlgn="auto">
              <a:spcAft>
                <a:spcPts val="0"/>
              </a:spcAft>
              <a:buNone/>
              <a:defRPr/>
            </a:pPr>
            <a:r>
              <a:rPr lang="en-US" sz="2400" b="1" dirty="0"/>
              <a:t>EBV is the causative agent of</a:t>
            </a:r>
            <a:r>
              <a:rPr lang="sr-Cyrl-CS" sz="2400" b="1" dirty="0"/>
              <a:t>:</a:t>
            </a:r>
          </a:p>
          <a:p>
            <a:pPr marL="457200" indent="-457200" fontAlgn="auto">
              <a:spcAft>
                <a:spcPts val="0"/>
              </a:spcAft>
              <a:buFont typeface="+mj-lt"/>
              <a:buAutoNum type="arabicPeriod"/>
              <a:defRPr/>
            </a:pPr>
            <a:r>
              <a:rPr lang="en-US" sz="2400" b="1" dirty="0">
                <a:solidFill>
                  <a:srgbClr val="C00000"/>
                </a:solidFill>
              </a:rPr>
              <a:t>infectious mononucleosis</a:t>
            </a:r>
            <a:endParaRPr lang="sr-Cyrl-RS" sz="2400" b="1" dirty="0">
              <a:solidFill>
                <a:srgbClr val="C00000"/>
              </a:solidFill>
            </a:endParaRPr>
          </a:p>
          <a:p>
            <a:pPr marL="457200" indent="-457200" fontAlgn="auto">
              <a:spcAft>
                <a:spcPts val="0"/>
              </a:spcAft>
              <a:buFont typeface="+mj-lt"/>
              <a:buAutoNum type="arabicPeriod"/>
              <a:defRPr/>
            </a:pPr>
            <a:r>
              <a:rPr lang="en-US" sz="2400" b="1" dirty="0" err="1">
                <a:solidFill>
                  <a:srgbClr val="C00000"/>
                </a:solidFill>
              </a:rPr>
              <a:t>african</a:t>
            </a:r>
            <a:r>
              <a:rPr lang="en-US" sz="2400" b="1" dirty="0">
                <a:solidFill>
                  <a:srgbClr val="C00000"/>
                </a:solidFill>
              </a:rPr>
              <a:t> </a:t>
            </a:r>
            <a:r>
              <a:rPr lang="en-US" sz="2400" b="1" dirty="0" err="1">
                <a:solidFill>
                  <a:srgbClr val="C00000"/>
                </a:solidFill>
              </a:rPr>
              <a:t>Burkitt</a:t>
            </a:r>
            <a:r>
              <a:rPr lang="en-US" sz="2400" b="1" dirty="0">
                <a:solidFill>
                  <a:srgbClr val="C00000"/>
                </a:solidFill>
              </a:rPr>
              <a:t> lymphoma and </a:t>
            </a:r>
          </a:p>
          <a:p>
            <a:pPr marL="457200" indent="-457200" fontAlgn="auto">
              <a:spcAft>
                <a:spcPts val="0"/>
              </a:spcAft>
              <a:buNone/>
              <a:defRPr/>
            </a:pPr>
            <a:r>
              <a:rPr lang="en-US" sz="2400" b="1" dirty="0">
                <a:solidFill>
                  <a:srgbClr val="C00000"/>
                </a:solidFill>
              </a:rPr>
              <a:t>nasopharyngeal carcinoma</a:t>
            </a:r>
          </a:p>
          <a:p>
            <a:pPr marL="457200" indent="-457200" fontAlgn="auto">
              <a:spcAft>
                <a:spcPts val="0"/>
              </a:spcAft>
              <a:buFont typeface="+mj-lt"/>
              <a:buAutoNum type="arabicPeriod" startAt="3"/>
              <a:defRPr/>
            </a:pPr>
            <a:r>
              <a:rPr lang="en-US" sz="2400" b="1" dirty="0" err="1">
                <a:solidFill>
                  <a:srgbClr val="C00000"/>
                </a:solidFill>
              </a:rPr>
              <a:t>lymphoproliferative</a:t>
            </a:r>
            <a:r>
              <a:rPr lang="en-US" sz="2400" b="1" dirty="0">
                <a:solidFill>
                  <a:srgbClr val="C00000"/>
                </a:solidFill>
              </a:rPr>
              <a:t> diseases in immunodeficient individuals</a:t>
            </a:r>
            <a:endParaRPr lang="sr-Cyrl-RS" sz="2400" dirty="0"/>
          </a:p>
          <a:p>
            <a:pPr fontAlgn="auto">
              <a:spcAft>
                <a:spcPts val="0"/>
              </a:spcAft>
              <a:buFont typeface="Arial" pitchFamily="34" charset="0"/>
              <a:buChar char="•"/>
              <a:defRPr/>
            </a:pPr>
            <a:r>
              <a:rPr lang="en-US" sz="2400" dirty="0"/>
              <a:t>Belongs to subfamily of γ herpesviruses</a:t>
            </a:r>
            <a:endParaRPr lang="sr-Cyrl-RS" sz="2400" dirty="0"/>
          </a:p>
          <a:p>
            <a:pPr fontAlgn="auto">
              <a:spcAft>
                <a:spcPts val="0"/>
              </a:spcAft>
              <a:buFont typeface="Arial" pitchFamily="34" charset="0"/>
              <a:buChar char="•"/>
              <a:defRPr/>
            </a:pPr>
            <a:r>
              <a:rPr lang="en-US" sz="2400" dirty="0"/>
              <a:t>Shows tropism for human B lymphocytes and epithelial cells</a:t>
            </a:r>
          </a:p>
          <a:p>
            <a:pPr fontAlgn="auto">
              <a:spcAft>
                <a:spcPts val="0"/>
              </a:spcAft>
              <a:buFont typeface="Arial" pitchFamily="34" charset="0"/>
              <a:buChar char="•"/>
              <a:defRPr/>
            </a:pPr>
            <a:r>
              <a:rPr lang="en-US" sz="2400" dirty="0"/>
              <a:t>In latent form it is present in B lymphocytes</a:t>
            </a:r>
          </a:p>
        </p:txBody>
      </p:sp>
      <p:pic>
        <p:nvPicPr>
          <p:cNvPr id="4100" name="Picture 4" descr="C:\Users\Jelena\Desktop\300px-Viral_Tegument.sv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4168" y="980728"/>
            <a:ext cx="2857500" cy="18573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4" name="Picture 4" descr="http://www.med.cmu.ac.th/dept/pediatrics/06-interest-cases/ic-62/IM_pathogenesis_figure%203.1.jpg"/>
          <p:cNvPicPr>
            <a:picLocks noChangeAspect="1" noChangeArrowheads="1"/>
          </p:cNvPicPr>
          <p:nvPr/>
        </p:nvPicPr>
        <p:blipFill>
          <a:blip r:embed="rId2" cstate="print"/>
          <a:srcRect/>
          <a:stretch>
            <a:fillRect/>
          </a:stretch>
        </p:blipFill>
        <p:spPr bwMode="auto">
          <a:xfrm>
            <a:off x="4884166" y="1004285"/>
            <a:ext cx="4290597" cy="5853715"/>
          </a:xfrm>
          <a:prstGeom prst="rect">
            <a:avLst/>
          </a:prstGeom>
          <a:noFill/>
        </p:spPr>
      </p:pic>
      <p:sp>
        <p:nvSpPr>
          <p:cNvPr id="2" name="Title 1"/>
          <p:cNvSpPr>
            <a:spLocks noGrp="1"/>
          </p:cNvSpPr>
          <p:nvPr>
            <p:ph type="title"/>
          </p:nvPr>
        </p:nvSpPr>
        <p:spPr>
          <a:xfrm>
            <a:off x="0" y="-26988"/>
            <a:ext cx="9144000" cy="971551"/>
          </a:xfrm>
          <a:solidFill>
            <a:schemeClr val="bg2">
              <a:lumMod val="90000"/>
            </a:schemeClr>
          </a:solidFill>
        </p:spPr>
        <p:txBody>
          <a:bodyPr rtlCol="0">
            <a:noAutofit/>
          </a:bodyPr>
          <a:lstStyle/>
          <a:p>
            <a:r>
              <a:rPr lang="sr-Latn-CS" sz="2800" b="1" dirty="0">
                <a:solidFill>
                  <a:schemeClr val="accent1">
                    <a:lumMod val="75000"/>
                  </a:schemeClr>
                </a:solidFill>
              </a:rPr>
              <a:t>EBV</a:t>
            </a:r>
            <a:br>
              <a:rPr lang="sr-Cyrl-RS" sz="2800" b="1" dirty="0">
                <a:solidFill>
                  <a:schemeClr val="accent1">
                    <a:lumMod val="75000"/>
                  </a:schemeClr>
                </a:solidFill>
              </a:rPr>
            </a:br>
            <a:r>
              <a:rPr lang="sr-Cyrl-RS" sz="2800" b="1" dirty="0">
                <a:solidFill>
                  <a:schemeClr val="accent1">
                    <a:lumMod val="75000"/>
                  </a:schemeClr>
                </a:solidFill>
              </a:rPr>
              <a:t>-</a:t>
            </a:r>
            <a:r>
              <a:rPr lang="en-US" sz="2800" b="1" dirty="0">
                <a:solidFill>
                  <a:schemeClr val="accent1">
                    <a:lumMod val="75000"/>
                  </a:schemeClr>
                </a:solidFill>
              </a:rPr>
              <a:t>pathogenesis</a:t>
            </a:r>
            <a:r>
              <a:rPr lang="sr-Cyrl-RS" sz="2800" b="1" dirty="0">
                <a:solidFill>
                  <a:schemeClr val="accent1">
                    <a:lumMod val="75000"/>
                  </a:schemeClr>
                </a:solidFill>
              </a:rPr>
              <a:t>-</a:t>
            </a:r>
            <a:endParaRPr lang="en-US" sz="2800" dirty="0">
              <a:solidFill>
                <a:schemeClr val="accent1">
                  <a:lumMod val="75000"/>
                </a:schemeClr>
              </a:solidFill>
            </a:endParaRPr>
          </a:p>
        </p:txBody>
      </p:sp>
      <p:sp>
        <p:nvSpPr>
          <p:cNvPr id="4" name="Content Placeholder 3"/>
          <p:cNvSpPr>
            <a:spLocks noGrp="1"/>
          </p:cNvSpPr>
          <p:nvPr>
            <p:ph idx="1"/>
          </p:nvPr>
        </p:nvSpPr>
        <p:spPr>
          <a:xfrm>
            <a:off x="0" y="1340768"/>
            <a:ext cx="5004048" cy="5256584"/>
          </a:xfrm>
        </p:spPr>
        <p:txBody>
          <a:bodyPr rtlCol="0">
            <a:normAutofit/>
          </a:bodyPr>
          <a:lstStyle/>
          <a:p>
            <a:r>
              <a:rPr lang="en-US" sz="2400" dirty="0"/>
              <a:t>Initial infection of</a:t>
            </a:r>
            <a:r>
              <a:rPr lang="sr-Cyrl-RS" sz="2400" dirty="0"/>
              <a:t> </a:t>
            </a:r>
            <a:r>
              <a:rPr lang="en-US" sz="2400" b="1" dirty="0">
                <a:solidFill>
                  <a:srgbClr val="C00000"/>
                </a:solidFill>
              </a:rPr>
              <a:t>oral epithelial cells</a:t>
            </a:r>
            <a:endParaRPr lang="sr-Cyrl-RS" sz="2400" b="1" dirty="0">
              <a:solidFill>
                <a:srgbClr val="C00000"/>
              </a:solidFill>
            </a:endParaRPr>
          </a:p>
          <a:p>
            <a:pPr marL="0" indent="0">
              <a:buNone/>
            </a:pPr>
            <a:endParaRPr lang="sr-Cyrl-CS" sz="2400" dirty="0"/>
          </a:p>
          <a:p>
            <a:r>
              <a:rPr lang="en-US" sz="2400" dirty="0"/>
              <a:t>Late infection of </a:t>
            </a:r>
            <a:r>
              <a:rPr lang="sr-Cyrl-CS" sz="2400" b="1" dirty="0">
                <a:solidFill>
                  <a:srgbClr val="C00000"/>
                </a:solidFill>
              </a:rPr>
              <a:t>В</a:t>
            </a:r>
            <a:r>
              <a:rPr lang="en-US" sz="2400" b="1" dirty="0">
                <a:solidFill>
                  <a:srgbClr val="C00000"/>
                </a:solidFill>
              </a:rPr>
              <a:t> lymphocytes </a:t>
            </a:r>
            <a:r>
              <a:rPr lang="sr-Cyrl-RS" sz="2400" dirty="0"/>
              <a:t>(</a:t>
            </a:r>
            <a:r>
              <a:rPr lang="en-US" sz="2400" dirty="0"/>
              <a:t>through </a:t>
            </a:r>
            <a:r>
              <a:rPr lang="en-US" sz="2400" b="1" dirty="0"/>
              <a:t>CR2 receptor</a:t>
            </a:r>
            <a:r>
              <a:rPr lang="sr-Cyrl-RS" sz="2400" dirty="0"/>
              <a:t>) </a:t>
            </a:r>
            <a:r>
              <a:rPr lang="en-US" sz="2400" dirty="0"/>
              <a:t>and polyclonal activation of </a:t>
            </a:r>
            <a:r>
              <a:rPr lang="sr-Cyrl-CS" sz="2400" dirty="0"/>
              <a:t>В</a:t>
            </a:r>
            <a:r>
              <a:rPr lang="en-US" sz="2400" dirty="0"/>
              <a:t> cells followed by benign proliferation of these cells</a:t>
            </a:r>
            <a:endParaRPr lang="sr-Cyrl-RS" sz="2400" dirty="0"/>
          </a:p>
          <a:p>
            <a:pPr marL="0" indent="0">
              <a:buNone/>
            </a:pPr>
            <a:endParaRPr lang="sr-Cyrl-RS" sz="2400" dirty="0"/>
          </a:p>
          <a:p>
            <a:r>
              <a:rPr lang="en-US" sz="2400" dirty="0"/>
              <a:t>Infected </a:t>
            </a:r>
            <a:r>
              <a:rPr lang="sr-Cyrl-RS" sz="2400" dirty="0"/>
              <a:t>В</a:t>
            </a:r>
            <a:r>
              <a:rPr lang="en-US" sz="2400" dirty="0"/>
              <a:t> lymphocytes</a:t>
            </a:r>
            <a:r>
              <a:rPr lang="sr-Cyrl-RS" sz="2400" dirty="0"/>
              <a:t> </a:t>
            </a:r>
            <a:r>
              <a:rPr lang="en-US" sz="2400" dirty="0"/>
              <a:t>express viral antigens targeted by antiviral immune responses </a:t>
            </a:r>
            <a:endParaRPr lang="sr-Cyrl-RS" sz="24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988"/>
            <a:ext cx="9144000" cy="971551"/>
          </a:xfrm>
          <a:solidFill>
            <a:schemeClr val="bg2">
              <a:lumMod val="90000"/>
            </a:schemeClr>
          </a:solidFill>
        </p:spPr>
        <p:txBody>
          <a:bodyPr rtlCol="0">
            <a:noAutofit/>
          </a:bodyPr>
          <a:lstStyle/>
          <a:p>
            <a:r>
              <a:rPr lang="sr-Latn-CS" sz="2800" b="1" dirty="0">
                <a:solidFill>
                  <a:schemeClr val="accent1">
                    <a:lumMod val="75000"/>
                  </a:schemeClr>
                </a:solidFill>
              </a:rPr>
              <a:t>EBV</a:t>
            </a:r>
            <a:br>
              <a:rPr lang="sr-Cyrl-RS" sz="2800" b="1" dirty="0">
                <a:solidFill>
                  <a:schemeClr val="accent1">
                    <a:lumMod val="75000"/>
                  </a:schemeClr>
                </a:solidFill>
              </a:rPr>
            </a:br>
            <a:r>
              <a:rPr lang="sr-Cyrl-RS" sz="2800" b="1" dirty="0">
                <a:solidFill>
                  <a:schemeClr val="accent1">
                    <a:lumMod val="75000"/>
                  </a:schemeClr>
                </a:solidFill>
              </a:rPr>
              <a:t>-</a:t>
            </a:r>
            <a:r>
              <a:rPr lang="en-US" sz="2800" b="1" dirty="0">
                <a:solidFill>
                  <a:schemeClr val="accent1">
                    <a:lumMod val="75000"/>
                  </a:schemeClr>
                </a:solidFill>
              </a:rPr>
              <a:t>pathogenesis</a:t>
            </a:r>
            <a:r>
              <a:rPr lang="sr-Cyrl-RS" sz="2800" b="1" dirty="0">
                <a:solidFill>
                  <a:schemeClr val="accent1">
                    <a:lumMod val="75000"/>
                  </a:schemeClr>
                </a:solidFill>
              </a:rPr>
              <a:t>-</a:t>
            </a:r>
            <a:endParaRPr lang="en-US" sz="2800" dirty="0">
              <a:solidFill>
                <a:schemeClr val="accent1">
                  <a:lumMod val="75000"/>
                </a:schemeClr>
              </a:solidFill>
            </a:endParaRPr>
          </a:p>
        </p:txBody>
      </p:sp>
      <p:sp>
        <p:nvSpPr>
          <p:cNvPr id="4" name="Content Placeholder 3"/>
          <p:cNvSpPr>
            <a:spLocks noGrp="1"/>
          </p:cNvSpPr>
          <p:nvPr>
            <p:ph idx="1"/>
          </p:nvPr>
        </p:nvSpPr>
        <p:spPr>
          <a:xfrm>
            <a:off x="0" y="1125538"/>
            <a:ext cx="9144000" cy="5399087"/>
          </a:xfrm>
        </p:spPr>
        <p:txBody>
          <a:bodyPr rtlCol="0">
            <a:normAutofit/>
          </a:bodyPr>
          <a:lstStyle/>
          <a:p>
            <a:r>
              <a:rPr lang="en-US" sz="2400" dirty="0"/>
              <a:t>Transformation of cells</a:t>
            </a:r>
            <a:r>
              <a:rPr lang="sr-Cyrl-RS" sz="2400" dirty="0"/>
              <a:t>: </a:t>
            </a:r>
            <a:r>
              <a:rPr lang="en-US" sz="2400" dirty="0"/>
              <a:t>LMP-1 gene expression</a:t>
            </a:r>
            <a:r>
              <a:rPr lang="sr-Cyrl-RS" sz="2400" dirty="0"/>
              <a:t>, </a:t>
            </a:r>
            <a:r>
              <a:rPr lang="en-US" sz="2400" dirty="0"/>
              <a:t>c-</a:t>
            </a:r>
            <a:r>
              <a:rPr lang="en-US" sz="2400" i="1" dirty="0" err="1"/>
              <a:t>myc</a:t>
            </a:r>
            <a:r>
              <a:rPr lang="en-US" sz="2400" i="1" dirty="0"/>
              <a:t> </a:t>
            </a:r>
            <a:r>
              <a:rPr lang="en-US" sz="2400" dirty="0"/>
              <a:t>translocation</a:t>
            </a:r>
            <a:r>
              <a:rPr lang="sr-Cyrl-RS" sz="2400" dirty="0"/>
              <a:t> (</a:t>
            </a:r>
            <a:r>
              <a:rPr lang="en-US" sz="2400" dirty="0"/>
              <a:t>in lymphomas</a:t>
            </a:r>
            <a:r>
              <a:rPr lang="sr-Cyrl-RS" sz="2400" dirty="0"/>
              <a:t>)</a:t>
            </a:r>
          </a:p>
          <a:p>
            <a:r>
              <a:rPr lang="en-US" sz="2400" dirty="0"/>
              <a:t>Cofactors in tumor formation are immunosuppression, malaria</a:t>
            </a:r>
          </a:p>
        </p:txBody>
      </p:sp>
      <p:pic>
        <p:nvPicPr>
          <p:cNvPr id="76802" name="Picture 2" descr="http://www.nature.com/bcj/journal/v2/n8/images/bcj201229f6.jpg"/>
          <p:cNvPicPr>
            <a:picLocks noChangeAspect="1" noChangeArrowheads="1"/>
          </p:cNvPicPr>
          <p:nvPr/>
        </p:nvPicPr>
        <p:blipFill>
          <a:blip r:embed="rId2" cstate="print"/>
          <a:srcRect/>
          <a:stretch>
            <a:fillRect/>
          </a:stretch>
        </p:blipFill>
        <p:spPr bwMode="auto">
          <a:xfrm>
            <a:off x="1129808" y="2420888"/>
            <a:ext cx="6898576" cy="4437113"/>
          </a:xfrm>
          <a:prstGeom prst="rect">
            <a:avLst/>
          </a:prstGeom>
          <a:noFill/>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988"/>
            <a:ext cx="9144000" cy="971551"/>
          </a:xfrm>
          <a:solidFill>
            <a:schemeClr val="bg2">
              <a:lumMod val="90000"/>
            </a:schemeClr>
          </a:solidFill>
        </p:spPr>
        <p:txBody>
          <a:bodyPr rtlCol="0">
            <a:noAutofit/>
          </a:bodyPr>
          <a:lstStyle/>
          <a:p>
            <a:r>
              <a:rPr lang="sr-Latn-CS" sz="2800" b="1" dirty="0">
                <a:solidFill>
                  <a:schemeClr val="accent1">
                    <a:lumMod val="75000"/>
                  </a:schemeClr>
                </a:solidFill>
              </a:rPr>
              <a:t>EBV</a:t>
            </a:r>
            <a:r>
              <a:rPr lang="en-US" sz="2800" b="1" dirty="0">
                <a:solidFill>
                  <a:schemeClr val="accent1">
                    <a:lumMod val="75000"/>
                  </a:schemeClr>
                </a:solidFill>
              </a:rPr>
              <a:t> </a:t>
            </a:r>
            <a:br>
              <a:rPr lang="sr-Cyrl-RS" sz="2800" b="1" dirty="0">
                <a:solidFill>
                  <a:schemeClr val="accent1">
                    <a:lumMod val="75000"/>
                  </a:schemeClr>
                </a:solidFill>
              </a:rPr>
            </a:br>
            <a:r>
              <a:rPr lang="en-US" sz="2800" b="1" dirty="0">
                <a:solidFill>
                  <a:schemeClr val="accent1">
                    <a:lumMod val="75000"/>
                  </a:schemeClr>
                </a:solidFill>
              </a:rPr>
              <a:t>-</a:t>
            </a:r>
            <a:r>
              <a:rPr lang="sr-Cyrl-RS" sz="2800" b="1" dirty="0">
                <a:solidFill>
                  <a:schemeClr val="accent1">
                    <a:lumMod val="75000"/>
                  </a:schemeClr>
                </a:solidFill>
              </a:rPr>
              <a:t> </a:t>
            </a:r>
            <a:r>
              <a:rPr lang="en-US" sz="2800" b="1" dirty="0">
                <a:solidFill>
                  <a:schemeClr val="accent1">
                    <a:lumMod val="75000"/>
                  </a:schemeClr>
                </a:solidFill>
              </a:rPr>
              <a:t>epidemiology</a:t>
            </a:r>
            <a:r>
              <a:rPr lang="sr-Cyrl-RS" sz="2800" b="1" dirty="0">
                <a:solidFill>
                  <a:schemeClr val="accent1">
                    <a:lumMod val="75000"/>
                  </a:schemeClr>
                </a:solidFill>
              </a:rPr>
              <a:t>, </a:t>
            </a:r>
            <a:r>
              <a:rPr lang="en-US" sz="2800" b="1" dirty="0">
                <a:solidFill>
                  <a:schemeClr val="accent1">
                    <a:lumMod val="75000"/>
                  </a:schemeClr>
                </a:solidFill>
              </a:rPr>
              <a:t>immunity</a:t>
            </a:r>
            <a:r>
              <a:rPr lang="sr-Cyrl-RS" sz="2800" b="1" dirty="0">
                <a:solidFill>
                  <a:schemeClr val="accent1">
                    <a:lumMod val="75000"/>
                  </a:schemeClr>
                </a:solidFill>
              </a:rPr>
              <a:t>-</a:t>
            </a:r>
            <a:endParaRPr lang="en-US" sz="2800" dirty="0">
              <a:solidFill>
                <a:schemeClr val="accent1">
                  <a:lumMod val="75000"/>
                </a:schemeClr>
              </a:solidFill>
            </a:endParaRPr>
          </a:p>
        </p:txBody>
      </p:sp>
      <p:sp>
        <p:nvSpPr>
          <p:cNvPr id="4" name="Content Placeholder 3"/>
          <p:cNvSpPr>
            <a:spLocks noGrp="1"/>
          </p:cNvSpPr>
          <p:nvPr>
            <p:ph idx="1"/>
          </p:nvPr>
        </p:nvSpPr>
        <p:spPr>
          <a:xfrm>
            <a:off x="0" y="1052736"/>
            <a:ext cx="9144000" cy="4248472"/>
          </a:xfrm>
        </p:spPr>
        <p:txBody>
          <a:bodyPr rtlCol="0">
            <a:noAutofit/>
          </a:bodyPr>
          <a:lstStyle/>
          <a:p>
            <a:r>
              <a:rPr lang="en-US" sz="2000" dirty="0"/>
              <a:t>Over 90% of the population have EBV-specific antibodies</a:t>
            </a:r>
          </a:p>
          <a:p>
            <a:r>
              <a:rPr lang="en-US" sz="2000" dirty="0"/>
              <a:t>In developing countries, most children become infected before the age of 2, while in developed countries the infection is more common in later childhood and adolescence</a:t>
            </a:r>
          </a:p>
          <a:p>
            <a:r>
              <a:rPr lang="en-US" sz="2000" dirty="0"/>
              <a:t>When EBV infection occurs in the second decade of life or later, it is associated with infectious mononucleosis in about 50% of cases</a:t>
            </a:r>
          </a:p>
          <a:p>
            <a:r>
              <a:rPr lang="en-US" sz="2000" dirty="0"/>
              <a:t>EBV spreads through </a:t>
            </a:r>
            <a:r>
              <a:rPr lang="en-US" sz="2000" b="1" dirty="0">
                <a:solidFill>
                  <a:srgbClr val="C00000"/>
                </a:solidFill>
              </a:rPr>
              <a:t>direct contact with oropharyngeal secretions </a:t>
            </a:r>
            <a:r>
              <a:rPr lang="sr-Cyrl-RS" sz="2000" dirty="0"/>
              <a:t>(</a:t>
            </a:r>
            <a:r>
              <a:rPr lang="en-US" sz="2000" dirty="0"/>
              <a:t>can be isolated from the saliva of 10-20% of healthy adults and </a:t>
            </a:r>
            <a:r>
              <a:rPr lang="en-US" sz="2000" dirty="0" err="1"/>
              <a:t>seropositive</a:t>
            </a:r>
            <a:r>
              <a:rPr lang="en-US" sz="2000" dirty="0"/>
              <a:t> individuals</a:t>
            </a:r>
            <a:r>
              <a:rPr lang="sr-Cyrl-RS" sz="2000" dirty="0"/>
              <a:t>)</a:t>
            </a:r>
          </a:p>
          <a:p>
            <a:r>
              <a:rPr lang="en-US" sz="2000" dirty="0"/>
              <a:t>It is less contagious</a:t>
            </a:r>
            <a:endParaRPr lang="sr-Cyrl-RS" sz="2000" dirty="0"/>
          </a:p>
          <a:p>
            <a:r>
              <a:rPr lang="en-US" sz="2000" dirty="0"/>
              <a:t>Infectious mononucleosis can also be transmitted by blood transfusion, although in this case it is mainly caused by CMV</a:t>
            </a:r>
            <a:endParaRPr lang="sr-Cyrl-CS" sz="2000" dirty="0"/>
          </a:p>
        </p:txBody>
      </p:sp>
      <p:sp>
        <p:nvSpPr>
          <p:cNvPr id="3" name="Rectangle 2"/>
          <p:cNvSpPr/>
          <p:nvPr/>
        </p:nvSpPr>
        <p:spPr>
          <a:xfrm>
            <a:off x="0" y="5230341"/>
            <a:ext cx="9144000" cy="1631216"/>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r"/>
            <a:r>
              <a:rPr lang="en-US" sz="2000" dirty="0">
                <a:latin typeface="+mj-lt"/>
              </a:rPr>
              <a:t>As a response to viral presence a </a:t>
            </a:r>
            <a:r>
              <a:rPr lang="en-US" sz="2000" b="1" dirty="0">
                <a:solidFill>
                  <a:srgbClr val="C00000"/>
                </a:solidFill>
                <a:latin typeface="+mj-lt"/>
              </a:rPr>
              <a:t>strong cell-mediated immune response </a:t>
            </a:r>
            <a:r>
              <a:rPr lang="en-US" sz="2000" dirty="0">
                <a:latin typeface="+mj-lt"/>
              </a:rPr>
              <a:t>develops, </a:t>
            </a:r>
            <a:r>
              <a:rPr lang="sr-Cyrl-CS" sz="2000" dirty="0">
                <a:latin typeface="+mj-lt"/>
              </a:rPr>
              <a:t> </a:t>
            </a:r>
            <a:r>
              <a:rPr lang="en-US" sz="2000" dirty="0">
                <a:latin typeface="+mj-lt"/>
              </a:rPr>
              <a:t>and </a:t>
            </a:r>
            <a:r>
              <a:rPr lang="en-US" sz="2000" b="1" dirty="0">
                <a:solidFill>
                  <a:srgbClr val="C00000"/>
                </a:solidFill>
                <a:latin typeface="+mj-lt"/>
              </a:rPr>
              <a:t>atypical </a:t>
            </a:r>
            <a:r>
              <a:rPr lang="en-US" sz="2000" b="1" dirty="0" err="1">
                <a:solidFill>
                  <a:srgbClr val="C00000"/>
                </a:solidFill>
                <a:latin typeface="+mj-lt"/>
              </a:rPr>
              <a:t>lymphocytosis</a:t>
            </a:r>
            <a:r>
              <a:rPr lang="en-US" sz="2000" b="1" dirty="0">
                <a:solidFill>
                  <a:srgbClr val="C00000"/>
                </a:solidFill>
                <a:latin typeface="+mj-lt"/>
              </a:rPr>
              <a:t> </a:t>
            </a:r>
            <a:r>
              <a:rPr lang="en-US" sz="2000" dirty="0"/>
              <a:t>occurs </a:t>
            </a:r>
            <a:r>
              <a:rPr lang="sr-Cyrl-CS" sz="2000" dirty="0">
                <a:latin typeface="+mj-lt"/>
              </a:rPr>
              <a:t>(</a:t>
            </a:r>
            <a:r>
              <a:rPr lang="en-US" sz="2000" dirty="0">
                <a:latin typeface="+mj-lt"/>
              </a:rPr>
              <a:t>activated </a:t>
            </a:r>
            <a:r>
              <a:rPr lang="ru-RU" sz="2000" dirty="0">
                <a:latin typeface="+mj-lt"/>
              </a:rPr>
              <a:t>CD8</a:t>
            </a:r>
            <a:r>
              <a:rPr lang="ru-RU" sz="2000" baseline="30000" dirty="0">
                <a:latin typeface="+mj-lt"/>
              </a:rPr>
              <a:t>+</a:t>
            </a:r>
            <a:r>
              <a:rPr lang="ru-RU" sz="2000" dirty="0">
                <a:latin typeface="+mj-lt"/>
              </a:rPr>
              <a:t> Т </a:t>
            </a:r>
            <a:r>
              <a:rPr lang="en-US" sz="2000" dirty="0">
                <a:latin typeface="+mj-lt"/>
              </a:rPr>
              <a:t>lymphocytes</a:t>
            </a:r>
            <a:r>
              <a:rPr lang="sr-Cyrl-RS" sz="2000" dirty="0">
                <a:latin typeface="+mj-lt"/>
              </a:rPr>
              <a:t>)</a:t>
            </a:r>
            <a:endParaRPr lang="en-US" sz="2000" dirty="0">
              <a:latin typeface="+mj-lt"/>
            </a:endParaRPr>
          </a:p>
          <a:p>
            <a:pPr algn="r"/>
            <a:endParaRPr lang="sr-Cyrl-RS" sz="2000" dirty="0">
              <a:latin typeface="+mj-lt"/>
            </a:endParaRPr>
          </a:p>
          <a:p>
            <a:pPr algn="r"/>
            <a:r>
              <a:rPr lang="en-US" sz="2000" dirty="0">
                <a:latin typeface="+mj-lt"/>
              </a:rPr>
              <a:t>Weakened cellular immune response is detected early in the course of the disease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987"/>
            <a:ext cx="9144000" cy="719683"/>
          </a:xfrm>
          <a:solidFill>
            <a:schemeClr val="bg2">
              <a:lumMod val="90000"/>
            </a:schemeClr>
          </a:solidFill>
        </p:spPr>
        <p:txBody>
          <a:bodyPr rtlCol="0">
            <a:normAutofit/>
          </a:bodyPr>
          <a:lstStyle/>
          <a:p>
            <a:pPr algn="l" rtl="0" fontAlgn="auto">
              <a:spcAft>
                <a:spcPts val="0"/>
              </a:spcAft>
              <a:defRPr/>
            </a:pPr>
            <a:r>
              <a:rPr lang="en-US" sz="4000" b="1" i="1" dirty="0"/>
              <a:t> </a:t>
            </a:r>
            <a:r>
              <a:rPr lang="sr-Cyrl-RS" sz="4000" b="1" dirty="0">
                <a:solidFill>
                  <a:schemeClr val="accent1">
                    <a:lumMod val="75000"/>
                  </a:schemeClr>
                </a:solidFill>
              </a:rPr>
              <a:t>Family members</a:t>
            </a:r>
            <a:r>
              <a:rPr lang="en-US" sz="4000" b="1" dirty="0">
                <a:solidFill>
                  <a:schemeClr val="accent1">
                    <a:lumMod val="75000"/>
                  </a:schemeClr>
                </a:solidFill>
              </a:rPr>
              <a:t> </a:t>
            </a:r>
            <a:r>
              <a:rPr lang="en-US" sz="4000" b="1" i="1" dirty="0" err="1">
                <a:solidFill>
                  <a:schemeClr val="accent1">
                    <a:lumMod val="75000"/>
                  </a:schemeClr>
                </a:solidFill>
              </a:rPr>
              <a:t>Herpetoviruses</a:t>
            </a:r>
            <a:endParaRPr lang="ru-RU" sz="4000" b="1" dirty="0">
              <a:solidFill>
                <a:schemeClr val="accent1">
                  <a:lumMod val="75000"/>
                </a:schemeClr>
              </a:solidFill>
              <a:latin typeface="Palatino Linotype" pitchFamily="18" charset="0"/>
            </a:endParaRPr>
          </a:p>
        </p:txBody>
      </p:sp>
      <p:graphicFrame>
        <p:nvGraphicFramePr>
          <p:cNvPr id="3" name="Table 2">
            <a:extLst>
              <a:ext uri="{FF2B5EF4-FFF2-40B4-BE49-F238E27FC236}">
                <a16:creationId xmlns:a16="http://schemas.microsoft.com/office/drawing/2014/main" id="{51AD47F7-ACE0-4FCD-A508-951A08BC7A2C}"/>
              </a:ext>
            </a:extLst>
          </p:cNvPr>
          <p:cNvGraphicFramePr>
            <a:graphicFrameLocks noGrp="1"/>
          </p:cNvGraphicFramePr>
          <p:nvPr/>
        </p:nvGraphicFramePr>
        <p:xfrm>
          <a:off x="251520" y="1124744"/>
          <a:ext cx="8640960" cy="4908231"/>
        </p:xfrm>
        <a:graphic>
          <a:graphicData uri="http://schemas.openxmlformats.org/drawingml/2006/table">
            <a:tbl>
              <a:tblPr firstRow="1" firstCol="1" bandRow="1">
                <a:tableStyleId>{9D7B26C5-4107-4FEC-AEDC-1716B250A1EF}</a:tableStyleId>
              </a:tblPr>
              <a:tblGrid>
                <a:gridCol w="2159778">
                  <a:extLst>
                    <a:ext uri="{9D8B030D-6E8A-4147-A177-3AD203B41FA5}">
                      <a16:colId xmlns:a16="http://schemas.microsoft.com/office/drawing/2014/main" val="3602947200"/>
                    </a:ext>
                  </a:extLst>
                </a:gridCol>
                <a:gridCol w="2159778">
                  <a:extLst>
                    <a:ext uri="{9D8B030D-6E8A-4147-A177-3AD203B41FA5}">
                      <a16:colId xmlns:a16="http://schemas.microsoft.com/office/drawing/2014/main" val="2969140078"/>
                    </a:ext>
                  </a:extLst>
                </a:gridCol>
                <a:gridCol w="2160702">
                  <a:extLst>
                    <a:ext uri="{9D8B030D-6E8A-4147-A177-3AD203B41FA5}">
                      <a16:colId xmlns:a16="http://schemas.microsoft.com/office/drawing/2014/main" val="125354784"/>
                    </a:ext>
                  </a:extLst>
                </a:gridCol>
                <a:gridCol w="2160702">
                  <a:extLst>
                    <a:ext uri="{9D8B030D-6E8A-4147-A177-3AD203B41FA5}">
                      <a16:colId xmlns:a16="http://schemas.microsoft.com/office/drawing/2014/main" val="136254987"/>
                    </a:ext>
                  </a:extLst>
                </a:gridCol>
              </a:tblGrid>
              <a:tr h="417017">
                <a:tc>
                  <a:txBody>
                    <a:bodyPr/>
                    <a:lstStyle/>
                    <a:p>
                      <a:pPr marL="0" marR="0" algn="l" rtl="0">
                        <a:lnSpc>
                          <a:spcPct val="107000"/>
                        </a:lnSpc>
                        <a:spcBef>
                          <a:spcPts val="0"/>
                        </a:spcBef>
                        <a:spcAft>
                          <a:spcPts val="0"/>
                        </a:spcAft>
                      </a:pPr>
                      <a:r>
                        <a:rPr lang="en-US" sz="1600">
                          <a:effectLst/>
                        </a:rPr>
                        <a:t>Virus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a:effectLst/>
                        </a:rPr>
                        <a:t>Synonym</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a:effectLst/>
                        </a:rPr>
                        <a:t>Primary infection</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a:effectLst/>
                        </a:rPr>
                        <a:t>Latent/Reactivation</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779532938"/>
                  </a:ext>
                </a:extLst>
              </a:tr>
              <a:tr h="417017">
                <a:tc>
                  <a:txBody>
                    <a:bodyPr/>
                    <a:lstStyle/>
                    <a:p>
                      <a:pPr marL="0" marR="0" algn="l" rtl="0">
                        <a:lnSpc>
                          <a:spcPct val="107000"/>
                        </a:lnSpc>
                        <a:spcBef>
                          <a:spcPts val="0"/>
                        </a:spcBef>
                        <a:spcAft>
                          <a:spcPts val="0"/>
                        </a:spcAft>
                      </a:pPr>
                      <a:r>
                        <a:rPr lang="en-US" sz="1600">
                          <a:effectLst/>
                        </a:rPr>
                        <a:t>HHV-1</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a:effectLst/>
                        </a:rPr>
                        <a:t>HSV-1</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a:effectLst/>
                        </a:rPr>
                        <a:t>Gingivostomatitis, herpes labialis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a:effectLst/>
                        </a:rPr>
                        <a:t>Reactivation: herpes labialis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76853252"/>
                  </a:ext>
                </a:extLst>
              </a:tr>
              <a:tr h="417017">
                <a:tc>
                  <a:txBody>
                    <a:bodyPr/>
                    <a:lstStyle/>
                    <a:p>
                      <a:pPr marL="0" marR="0" algn="l" rtl="0">
                        <a:lnSpc>
                          <a:spcPct val="107000"/>
                        </a:lnSpc>
                        <a:spcBef>
                          <a:spcPts val="0"/>
                        </a:spcBef>
                        <a:spcAft>
                          <a:spcPts val="0"/>
                        </a:spcAft>
                      </a:pPr>
                      <a:r>
                        <a:rPr lang="en-US" sz="1600">
                          <a:effectLst/>
                        </a:rPr>
                        <a:t>HHV-2</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a:effectLst/>
                        </a:rPr>
                        <a:t>HSV-2</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a:effectLst/>
                        </a:rPr>
                        <a:t>Genital herpes, neonatal herpes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a:effectLst/>
                        </a:rPr>
                        <a:t>Reactivation: genital herpes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65015471"/>
                  </a:ext>
                </a:extLst>
              </a:tr>
              <a:tr h="417017">
                <a:tc>
                  <a:txBody>
                    <a:bodyPr/>
                    <a:lstStyle/>
                    <a:p>
                      <a:pPr marL="0" marR="0" algn="l" rtl="0">
                        <a:lnSpc>
                          <a:spcPct val="107000"/>
                        </a:lnSpc>
                        <a:spcBef>
                          <a:spcPts val="0"/>
                        </a:spcBef>
                        <a:spcAft>
                          <a:spcPts val="0"/>
                        </a:spcAft>
                      </a:pPr>
                      <a:r>
                        <a:rPr lang="en-US" sz="1600">
                          <a:effectLst/>
                        </a:rPr>
                        <a:t>HHV-3</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a:effectLst/>
                        </a:rPr>
                        <a:t>VZV</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a:effectLst/>
                        </a:rPr>
                        <a:t>Varicella (chickenpox)</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a:effectLst/>
                        </a:rPr>
                        <a:t>Reactivation: herpes zoster</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475314851"/>
                  </a:ext>
                </a:extLst>
              </a:tr>
              <a:tr h="630128">
                <a:tc>
                  <a:txBody>
                    <a:bodyPr/>
                    <a:lstStyle/>
                    <a:p>
                      <a:pPr marL="0" marR="0" algn="l" rtl="0">
                        <a:lnSpc>
                          <a:spcPct val="107000"/>
                        </a:lnSpc>
                        <a:spcBef>
                          <a:spcPts val="0"/>
                        </a:spcBef>
                        <a:spcAft>
                          <a:spcPts val="0"/>
                        </a:spcAft>
                      </a:pPr>
                      <a:r>
                        <a:rPr lang="en-US" sz="1600">
                          <a:effectLst/>
                        </a:rPr>
                        <a:t>HHV-4</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a:effectLst/>
                        </a:rPr>
                        <a:t>EBV</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a:effectLst/>
                        </a:rPr>
                        <a:t>Infectious mononucleosis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a:effectLst/>
                        </a:rPr>
                        <a:t>Associated with lymphomas (Burkitt)</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138219231"/>
                  </a:ext>
                </a:extLst>
              </a:tr>
              <a:tr h="630128">
                <a:tc>
                  <a:txBody>
                    <a:bodyPr/>
                    <a:lstStyle/>
                    <a:p>
                      <a:pPr marL="0" marR="0" algn="l" rtl="0">
                        <a:lnSpc>
                          <a:spcPct val="107000"/>
                        </a:lnSpc>
                        <a:spcBef>
                          <a:spcPts val="0"/>
                        </a:spcBef>
                        <a:spcAft>
                          <a:spcPts val="0"/>
                        </a:spcAft>
                      </a:pPr>
                      <a:r>
                        <a:rPr lang="en-US" sz="1600">
                          <a:effectLst/>
                        </a:rPr>
                        <a:t>HHV-5</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a:effectLst/>
                        </a:rPr>
                        <a:t>CMV</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a:effectLst/>
                        </a:rPr>
                        <a:t>Cytomegaly (often asymptomatic)</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a:effectLst/>
                        </a:rPr>
                        <a:t>Congenital infections, retinitis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16935508"/>
                  </a:ext>
                </a:extLst>
              </a:tr>
              <a:tr h="417017">
                <a:tc>
                  <a:txBody>
                    <a:bodyPr/>
                    <a:lstStyle/>
                    <a:p>
                      <a:pPr marL="0" marR="0" algn="l" rtl="0">
                        <a:lnSpc>
                          <a:spcPct val="107000"/>
                        </a:lnSpc>
                        <a:spcBef>
                          <a:spcPts val="0"/>
                        </a:spcBef>
                        <a:spcAft>
                          <a:spcPts val="0"/>
                        </a:spcAft>
                      </a:pPr>
                      <a:r>
                        <a:rPr lang="en-US" sz="1600">
                          <a:effectLst/>
                        </a:rPr>
                        <a:t>HHV-6A/B</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a:effectLst/>
                        </a:rPr>
                        <a:t>–</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dirty="0">
                          <a:effectLst/>
                        </a:rPr>
                        <a:t>Exanthema</a:t>
                      </a:r>
                      <a:r>
                        <a:rPr lang="en-US" sz="1600" dirty="0" err="1">
                          <a:effectLst/>
                        </a:rPr>
                        <a:t>suddenly</a:t>
                      </a:r>
                      <a:r>
                        <a:rPr lang="en-US" sz="1600" dirty="0">
                          <a:effectLst/>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a:effectLst/>
                        </a:rPr>
                        <a:t>Febrile convulsions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96949960"/>
                  </a:ext>
                </a:extLst>
              </a:tr>
              <a:tr h="417017">
                <a:tc>
                  <a:txBody>
                    <a:bodyPr/>
                    <a:lstStyle/>
                    <a:p>
                      <a:pPr marL="0" marR="0" algn="l" rtl="0">
                        <a:lnSpc>
                          <a:spcPct val="107000"/>
                        </a:lnSpc>
                        <a:spcBef>
                          <a:spcPts val="0"/>
                        </a:spcBef>
                        <a:spcAft>
                          <a:spcPts val="0"/>
                        </a:spcAft>
                      </a:pPr>
                      <a:r>
                        <a:rPr lang="en-US" sz="1600">
                          <a:effectLst/>
                        </a:rPr>
                        <a:t>HHV-7</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a:effectLst/>
                        </a:rPr>
                        <a:t>–</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a:effectLst/>
                        </a:rPr>
                        <a:t>Similar to HHV-6, less common</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a:effectLst/>
                        </a:rPr>
                        <a:t>Pityriasis rosea?</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3895560"/>
                  </a:ext>
                </a:extLst>
              </a:tr>
              <a:tr h="630128">
                <a:tc>
                  <a:txBody>
                    <a:bodyPr/>
                    <a:lstStyle/>
                    <a:p>
                      <a:pPr marL="0" marR="0" algn="l" rtl="0">
                        <a:lnSpc>
                          <a:spcPct val="107000"/>
                        </a:lnSpc>
                        <a:spcBef>
                          <a:spcPts val="0"/>
                        </a:spcBef>
                        <a:spcAft>
                          <a:spcPts val="0"/>
                        </a:spcAft>
                      </a:pPr>
                      <a:r>
                        <a:rPr lang="en-US" sz="1600">
                          <a:effectLst/>
                        </a:rPr>
                        <a:t>HHV-8</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a:effectLst/>
                        </a:rPr>
                        <a:t>KSHV</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a:effectLst/>
                        </a:rPr>
                        <a:t>Kaposi's sarcoma (immunocompromised)</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dirty="0" err="1">
                          <a:effectLst/>
                        </a:rPr>
                        <a:t>Primary</a:t>
                      </a:r>
                      <a:r>
                        <a:rPr lang="en-US" sz="1600" dirty="0">
                          <a:effectLst/>
                        </a:rPr>
                        <a:t> </a:t>
                      </a:r>
                      <a:r>
                        <a:rPr lang="en-US" sz="1600" dirty="0" err="1">
                          <a:effectLst/>
                        </a:rPr>
                        <a:t>effusion</a:t>
                      </a:r>
                      <a:r>
                        <a:rPr lang="en-US" sz="1600" dirty="0">
                          <a:effectLst/>
                        </a:rPr>
                        <a:t> </a:t>
                      </a:r>
                      <a:r>
                        <a:rPr lang="en-US" sz="1600" dirty="0" err="1">
                          <a:effectLst/>
                        </a:rPr>
                        <a:t>lymphoma</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856398735"/>
                  </a:ext>
                </a:extLst>
              </a:tr>
            </a:tbl>
          </a:graphicData>
        </a:graphic>
      </p:graphicFrame>
    </p:spTree>
    <p:extLst>
      <p:ext uri="{BB962C8B-B14F-4D97-AF65-F5344CB8AC3E}">
        <p14:creationId xmlns:p14="http://schemas.microsoft.com/office/powerpoint/2010/main" val="10812294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4008" y="3573016"/>
            <a:ext cx="2344830" cy="1573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0" y="-26988"/>
            <a:ext cx="9144000" cy="971551"/>
          </a:xfrm>
          <a:solidFill>
            <a:schemeClr val="bg2">
              <a:lumMod val="90000"/>
            </a:schemeClr>
          </a:solidFill>
        </p:spPr>
        <p:txBody>
          <a:bodyPr rtlCol="0">
            <a:noAutofit/>
          </a:bodyPr>
          <a:lstStyle/>
          <a:p>
            <a:r>
              <a:rPr lang="sr-Latn-CS" sz="2800" b="1" dirty="0">
                <a:solidFill>
                  <a:schemeClr val="accent1">
                    <a:lumMod val="75000"/>
                  </a:schemeClr>
                </a:solidFill>
              </a:rPr>
              <a:t>EBV</a:t>
            </a:r>
            <a:r>
              <a:rPr lang="en-US" sz="2800" b="1" dirty="0">
                <a:solidFill>
                  <a:schemeClr val="accent1">
                    <a:lumMod val="75000"/>
                  </a:schemeClr>
                </a:solidFill>
              </a:rPr>
              <a:t> </a:t>
            </a:r>
            <a:br>
              <a:rPr lang="sr-Cyrl-RS" sz="2800" b="1" dirty="0">
                <a:solidFill>
                  <a:schemeClr val="accent1">
                    <a:lumMod val="75000"/>
                  </a:schemeClr>
                </a:solidFill>
              </a:rPr>
            </a:br>
            <a:r>
              <a:rPr lang="en-US" sz="2800" b="1" dirty="0">
                <a:solidFill>
                  <a:schemeClr val="accent1">
                    <a:lumMod val="75000"/>
                  </a:schemeClr>
                </a:solidFill>
              </a:rPr>
              <a:t>-clinical manifestations</a:t>
            </a:r>
            <a:r>
              <a:rPr lang="sr-Cyrl-RS" sz="2800" b="1" dirty="0">
                <a:solidFill>
                  <a:schemeClr val="accent1">
                    <a:lumMod val="75000"/>
                  </a:schemeClr>
                </a:solidFill>
              </a:rPr>
              <a:t>-</a:t>
            </a:r>
            <a:endParaRPr lang="en-US" sz="2800" dirty="0">
              <a:solidFill>
                <a:schemeClr val="accent1">
                  <a:lumMod val="75000"/>
                </a:schemeClr>
              </a:solidFill>
            </a:endParaRPr>
          </a:p>
        </p:txBody>
      </p:sp>
      <p:sp>
        <p:nvSpPr>
          <p:cNvPr id="4" name="Content Placeholder 3"/>
          <p:cNvSpPr>
            <a:spLocks noGrp="1"/>
          </p:cNvSpPr>
          <p:nvPr>
            <p:ph idx="1"/>
          </p:nvPr>
        </p:nvSpPr>
        <p:spPr>
          <a:xfrm>
            <a:off x="0" y="1125538"/>
            <a:ext cx="5004048" cy="5399087"/>
          </a:xfrm>
        </p:spPr>
        <p:txBody>
          <a:bodyPr rtlCol="0">
            <a:normAutofit lnSpcReduction="10000"/>
          </a:bodyPr>
          <a:lstStyle/>
          <a:p>
            <a:r>
              <a:rPr lang="en-US" sz="2400" b="1" dirty="0">
                <a:solidFill>
                  <a:srgbClr val="C00000"/>
                </a:solidFill>
              </a:rPr>
              <a:t>Infectious mononucleosis </a:t>
            </a:r>
            <a:r>
              <a:rPr lang="sr-Cyrl-RS" sz="2400" b="1" dirty="0">
                <a:solidFill>
                  <a:srgbClr val="C00000"/>
                </a:solidFill>
              </a:rPr>
              <a:t>: </a:t>
            </a:r>
            <a:r>
              <a:rPr lang="sr-Cyrl-RS" sz="2400" dirty="0"/>
              <a:t>(</a:t>
            </a:r>
            <a:r>
              <a:rPr lang="en-US" sz="2400" dirty="0"/>
              <a:t>fever, fatigue, </a:t>
            </a:r>
            <a:r>
              <a:rPr lang="en-US" sz="2400" dirty="0" err="1"/>
              <a:t>pharyngitis</a:t>
            </a:r>
            <a:r>
              <a:rPr lang="en-US" sz="2400" dirty="0"/>
              <a:t>, painful lymphadenitis, </a:t>
            </a:r>
            <a:r>
              <a:rPr lang="en-US" sz="2400" dirty="0" err="1"/>
              <a:t>splenomegaly</a:t>
            </a:r>
            <a:r>
              <a:rPr lang="sr-Cyrl-RS" sz="2400" dirty="0"/>
              <a:t>)</a:t>
            </a:r>
          </a:p>
          <a:p>
            <a:r>
              <a:rPr lang="en-US" sz="2400" b="1" dirty="0" err="1">
                <a:solidFill>
                  <a:srgbClr val="C00000"/>
                </a:solidFill>
              </a:rPr>
              <a:t>Lymphoproliferative</a:t>
            </a:r>
            <a:r>
              <a:rPr lang="en-US" sz="2400" b="1" dirty="0">
                <a:solidFill>
                  <a:srgbClr val="C00000"/>
                </a:solidFill>
              </a:rPr>
              <a:t> syndrome</a:t>
            </a:r>
            <a:r>
              <a:rPr lang="sr-Cyrl-CS" sz="2400" b="1" dirty="0">
                <a:solidFill>
                  <a:srgbClr val="C00000"/>
                </a:solidFill>
              </a:rPr>
              <a:t>: </a:t>
            </a:r>
            <a:r>
              <a:rPr lang="sr-Cyrl-CS" sz="2400" dirty="0"/>
              <a:t>(</a:t>
            </a:r>
            <a:r>
              <a:rPr lang="en-US" sz="2400" dirty="0"/>
              <a:t>in states of immunosuppression</a:t>
            </a:r>
            <a:r>
              <a:rPr lang="sr-Cyrl-CS" sz="2400" dirty="0"/>
              <a:t>) </a:t>
            </a:r>
            <a:r>
              <a:rPr lang="en-US" sz="2400" dirty="0"/>
              <a:t>persistent fever, </a:t>
            </a:r>
            <a:r>
              <a:rPr lang="en-US" sz="2400" dirty="0" err="1"/>
              <a:t>lymphadenopathy</a:t>
            </a:r>
            <a:r>
              <a:rPr lang="en-US" sz="2400" dirty="0"/>
              <a:t> and hepatosplenomegaly</a:t>
            </a:r>
            <a:endParaRPr lang="sr-Cyrl-CS" sz="2400" dirty="0"/>
          </a:p>
          <a:p>
            <a:r>
              <a:rPr lang="en-US" sz="2400" b="1" dirty="0" err="1">
                <a:solidFill>
                  <a:srgbClr val="C00000"/>
                </a:solidFill>
              </a:rPr>
              <a:t>Burkitt</a:t>
            </a:r>
            <a:r>
              <a:rPr lang="en-US" sz="2400" b="1" dirty="0">
                <a:solidFill>
                  <a:srgbClr val="C00000"/>
                </a:solidFill>
              </a:rPr>
              <a:t> lymphoma</a:t>
            </a:r>
            <a:endParaRPr lang="en-US" sz="2400" dirty="0">
              <a:solidFill>
                <a:srgbClr val="C00000"/>
              </a:solidFill>
            </a:endParaRPr>
          </a:p>
          <a:p>
            <a:r>
              <a:rPr lang="en-US" sz="2400" b="1" dirty="0">
                <a:solidFill>
                  <a:srgbClr val="C00000"/>
                </a:solidFill>
              </a:rPr>
              <a:t>Nasopharyngeal carcinoma</a:t>
            </a:r>
            <a:endParaRPr lang="en-US" sz="2400" dirty="0">
              <a:solidFill>
                <a:srgbClr val="C00000"/>
              </a:solidFill>
            </a:endParaRPr>
          </a:p>
          <a:p>
            <a:r>
              <a:rPr lang="en-US" sz="2400" b="1" dirty="0">
                <a:solidFill>
                  <a:srgbClr val="C00000"/>
                </a:solidFill>
              </a:rPr>
              <a:t>Tongue </a:t>
            </a:r>
            <a:r>
              <a:rPr lang="en-US" sz="2400" b="1" dirty="0" err="1">
                <a:solidFill>
                  <a:srgbClr val="C00000"/>
                </a:solidFill>
              </a:rPr>
              <a:t>leukoplakia</a:t>
            </a:r>
            <a:r>
              <a:rPr lang="en-US" sz="2400" b="1" dirty="0">
                <a:solidFill>
                  <a:srgbClr val="C00000"/>
                </a:solidFill>
              </a:rPr>
              <a:t>, lymphocytic interstitial pneumonia</a:t>
            </a:r>
            <a:r>
              <a:rPr lang="sr-Cyrl-RS" sz="2400" dirty="0">
                <a:solidFill>
                  <a:srgbClr val="C00000"/>
                </a:solidFill>
              </a:rPr>
              <a:t> </a:t>
            </a:r>
            <a:r>
              <a:rPr lang="en-US" sz="2400" dirty="0"/>
              <a:t>in </a:t>
            </a:r>
            <a:r>
              <a:rPr lang="sr-Cyrl-CS" sz="2400" b="1" dirty="0"/>
              <a:t>AIDS</a:t>
            </a:r>
            <a:r>
              <a:rPr lang="en-US" sz="2400" b="1" dirty="0"/>
              <a:t> </a:t>
            </a:r>
            <a:r>
              <a:rPr lang="en-US" sz="2400" dirty="0"/>
              <a:t>patients </a:t>
            </a:r>
          </a:p>
          <a:p>
            <a:endParaRPr lang="en-US" sz="2400" dirty="0"/>
          </a:p>
        </p:txBody>
      </p:sp>
      <p:pic>
        <p:nvPicPr>
          <p:cNvPr id="36866" name="Picture 2" descr="http://images.medicinenet.com/images/featured/detail-mono.jpg"/>
          <p:cNvPicPr>
            <a:picLocks noChangeAspect="1" noChangeArrowheads="1"/>
          </p:cNvPicPr>
          <p:nvPr/>
        </p:nvPicPr>
        <p:blipFill>
          <a:blip r:embed="rId3" cstate="print"/>
          <a:srcRect/>
          <a:stretch>
            <a:fillRect/>
          </a:stretch>
        </p:blipFill>
        <p:spPr bwMode="auto">
          <a:xfrm>
            <a:off x="5436096" y="1052736"/>
            <a:ext cx="3600400" cy="2458810"/>
          </a:xfrm>
          <a:prstGeom prst="rect">
            <a:avLst/>
          </a:prstGeom>
          <a:noFill/>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8579" y="3573016"/>
            <a:ext cx="1847917" cy="1573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99889" y="5291261"/>
            <a:ext cx="2177897" cy="14436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988"/>
            <a:ext cx="9144000" cy="971551"/>
          </a:xfrm>
          <a:solidFill>
            <a:schemeClr val="bg2">
              <a:lumMod val="90000"/>
            </a:schemeClr>
          </a:solidFill>
        </p:spPr>
        <p:txBody>
          <a:bodyPr rtlCol="0">
            <a:noAutofit/>
          </a:bodyPr>
          <a:lstStyle/>
          <a:p>
            <a:pPr algn="l" rtl="0"/>
            <a:r>
              <a:rPr lang="sr-Latn-CS" sz="2800" b="1" dirty="0">
                <a:solidFill>
                  <a:schemeClr val="accent1">
                    <a:lumMod val="75000"/>
                  </a:schemeClr>
                </a:solidFill>
              </a:rPr>
              <a:t>EBV</a:t>
            </a:r>
            <a:r>
              <a:rPr lang="en-US" sz="2800" b="1" dirty="0">
                <a:solidFill>
                  <a:schemeClr val="accent1">
                    <a:lumMod val="75000"/>
                  </a:schemeClr>
                </a:solidFill>
              </a:rPr>
              <a:t> </a:t>
            </a:r>
            <a:br>
              <a:rPr lang="sr-Cyrl-RS" sz="2800" b="1" dirty="0">
                <a:solidFill>
                  <a:schemeClr val="accent1">
                    <a:lumMod val="75000"/>
                  </a:schemeClr>
                </a:solidFill>
              </a:rPr>
            </a:br>
            <a:r>
              <a:rPr lang="en-US" sz="2800" b="1" dirty="0">
                <a:solidFill>
                  <a:schemeClr val="accent1">
                    <a:lumMod val="75000"/>
                  </a:schemeClr>
                </a:solidFill>
              </a:rPr>
              <a:t>-</a:t>
            </a:r>
            <a:r>
              <a:rPr lang="sr-Cyrl-RS" sz="2800" b="1" dirty="0">
                <a:solidFill>
                  <a:schemeClr val="accent1">
                    <a:lumMod val="75000"/>
                  </a:schemeClr>
                </a:solidFill>
              </a:rPr>
              <a:t>diagnostics-</a:t>
            </a:r>
            <a:endParaRPr lang="en-US" sz="2800" dirty="0">
              <a:solidFill>
                <a:schemeClr val="accent1">
                  <a:lumMod val="75000"/>
                </a:schemeClr>
              </a:solidFill>
            </a:endParaRPr>
          </a:p>
        </p:txBody>
      </p:sp>
      <p:graphicFrame>
        <p:nvGraphicFramePr>
          <p:cNvPr id="6" name="Table 5">
            <a:extLst>
              <a:ext uri="{FF2B5EF4-FFF2-40B4-BE49-F238E27FC236}">
                <a16:creationId xmlns:a16="http://schemas.microsoft.com/office/drawing/2014/main" id="{6622CE81-0BEF-4889-AFC0-AAD4C13EFB46}"/>
              </a:ext>
            </a:extLst>
          </p:cNvPr>
          <p:cNvGraphicFramePr>
            <a:graphicFrameLocks noGrp="1"/>
          </p:cNvGraphicFramePr>
          <p:nvPr/>
        </p:nvGraphicFramePr>
        <p:xfrm>
          <a:off x="179512" y="1639600"/>
          <a:ext cx="8784976" cy="4343400"/>
        </p:xfrm>
        <a:graphic>
          <a:graphicData uri="http://schemas.openxmlformats.org/drawingml/2006/table">
            <a:tbl>
              <a:tblPr firstRow="1" firstCol="1" bandRow="1">
                <a:tableStyleId>{9D7B26C5-4107-4FEC-AEDC-1716B250A1EF}</a:tableStyleId>
              </a:tblPr>
              <a:tblGrid>
                <a:gridCol w="2196244">
                  <a:extLst>
                    <a:ext uri="{9D8B030D-6E8A-4147-A177-3AD203B41FA5}">
                      <a16:colId xmlns:a16="http://schemas.microsoft.com/office/drawing/2014/main" val="3732574699"/>
                    </a:ext>
                  </a:extLst>
                </a:gridCol>
                <a:gridCol w="2196244">
                  <a:extLst>
                    <a:ext uri="{9D8B030D-6E8A-4147-A177-3AD203B41FA5}">
                      <a16:colId xmlns:a16="http://schemas.microsoft.com/office/drawing/2014/main" val="124445878"/>
                    </a:ext>
                  </a:extLst>
                </a:gridCol>
                <a:gridCol w="2196244">
                  <a:extLst>
                    <a:ext uri="{9D8B030D-6E8A-4147-A177-3AD203B41FA5}">
                      <a16:colId xmlns:a16="http://schemas.microsoft.com/office/drawing/2014/main" val="3424241460"/>
                    </a:ext>
                  </a:extLst>
                </a:gridCol>
                <a:gridCol w="2196244">
                  <a:extLst>
                    <a:ext uri="{9D8B030D-6E8A-4147-A177-3AD203B41FA5}">
                      <a16:colId xmlns:a16="http://schemas.microsoft.com/office/drawing/2014/main" val="1621605448"/>
                    </a:ext>
                  </a:extLst>
                </a:gridCol>
              </a:tblGrid>
              <a:tr h="0">
                <a:tc>
                  <a:txBody>
                    <a:bodyPr/>
                    <a:lstStyle/>
                    <a:p>
                      <a:pPr marL="0" marR="0" algn="l" rtl="0">
                        <a:lnSpc>
                          <a:spcPts val="1875"/>
                        </a:lnSpc>
                        <a:spcBef>
                          <a:spcPts val="0"/>
                        </a:spcBef>
                        <a:spcAft>
                          <a:spcPts val="0"/>
                        </a:spcAft>
                      </a:pPr>
                      <a:r>
                        <a:rPr lang="en-US" sz="1600">
                          <a:effectLst/>
                        </a:rPr>
                        <a:t>Antibody specificity</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ts val="1875"/>
                        </a:lnSpc>
                        <a:spcBef>
                          <a:spcPts val="0"/>
                        </a:spcBef>
                        <a:spcAft>
                          <a:spcPts val="0"/>
                        </a:spcAft>
                      </a:pPr>
                      <a:r>
                        <a:rPr lang="en-US" sz="1600">
                          <a:effectLst/>
                        </a:rPr>
                        <a:t>Time of occurrence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ts val="1875"/>
                        </a:lnSpc>
                        <a:spcBef>
                          <a:spcPts val="0"/>
                        </a:spcBef>
                        <a:spcAft>
                          <a:spcPts val="0"/>
                        </a:spcAft>
                      </a:pPr>
                      <a:r>
                        <a:rPr lang="en-US" sz="1600">
                          <a:effectLst/>
                        </a:rPr>
                        <a:t>Duration</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ts val="1875"/>
                        </a:lnSpc>
                        <a:spcBef>
                          <a:spcPts val="0"/>
                        </a:spcBef>
                        <a:spcAft>
                          <a:spcPts val="0"/>
                        </a:spcAft>
                      </a:pPr>
                      <a:r>
                        <a:rPr lang="en-US" sz="1600">
                          <a:effectLst/>
                        </a:rPr>
                        <a:t>Comments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30656215"/>
                  </a:ext>
                </a:extLst>
              </a:tr>
              <a:tr h="0">
                <a:tc>
                  <a:txBody>
                    <a:bodyPr/>
                    <a:lstStyle/>
                    <a:p>
                      <a:pPr marL="0" marR="0" algn="l" rtl="0">
                        <a:lnSpc>
                          <a:spcPts val="1875"/>
                        </a:lnSpc>
                        <a:spcBef>
                          <a:spcPts val="0"/>
                        </a:spcBef>
                        <a:spcAft>
                          <a:spcPts val="0"/>
                        </a:spcAft>
                      </a:pPr>
                      <a:r>
                        <a:rPr lang="en-US" sz="1600">
                          <a:effectLst/>
                        </a:rPr>
                        <a:t>Anti-VCA IgM</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ts val="1875"/>
                        </a:lnSpc>
                        <a:spcBef>
                          <a:spcPts val="0"/>
                        </a:spcBef>
                        <a:spcAft>
                          <a:spcPts val="0"/>
                        </a:spcAft>
                      </a:pPr>
                      <a:r>
                        <a:rPr lang="en-US" sz="1600">
                          <a:effectLst/>
                        </a:rPr>
                        <a:t>Early in the disease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ts val="1875"/>
                        </a:lnSpc>
                        <a:spcBef>
                          <a:spcPts val="0"/>
                        </a:spcBef>
                        <a:spcAft>
                          <a:spcPts val="0"/>
                        </a:spcAft>
                      </a:pPr>
                      <a:r>
                        <a:rPr lang="en-US" sz="1600">
                          <a:effectLst/>
                        </a:rPr>
                        <a:t>1–2 months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ts val="1875"/>
                        </a:lnSpc>
                        <a:spcBef>
                          <a:spcPts val="0"/>
                        </a:spcBef>
                        <a:spcAft>
                          <a:spcPts val="0"/>
                        </a:spcAft>
                      </a:pPr>
                      <a:r>
                        <a:rPr lang="en-US" sz="1600">
                          <a:effectLst/>
                        </a:rPr>
                        <a:t>Primary infection indicator</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23349887"/>
                  </a:ext>
                </a:extLst>
              </a:tr>
              <a:tr h="0">
                <a:tc>
                  <a:txBody>
                    <a:bodyPr/>
                    <a:lstStyle/>
                    <a:p>
                      <a:pPr marL="0" marR="0" algn="l" rtl="0">
                        <a:lnSpc>
                          <a:spcPts val="1875"/>
                        </a:lnSpc>
                        <a:spcBef>
                          <a:spcPts val="0"/>
                        </a:spcBef>
                        <a:spcAft>
                          <a:spcPts val="0"/>
                        </a:spcAft>
                      </a:pPr>
                      <a:r>
                        <a:rPr lang="en-US" sz="1600">
                          <a:effectLst/>
                        </a:rPr>
                        <a:t>Anti-VCA IgG</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ts val="1875"/>
                        </a:lnSpc>
                        <a:spcBef>
                          <a:spcPts val="0"/>
                        </a:spcBef>
                        <a:spcAft>
                          <a:spcPts val="0"/>
                        </a:spcAft>
                      </a:pPr>
                      <a:r>
                        <a:rPr lang="en-US" sz="1600">
                          <a:effectLst/>
                        </a:rPr>
                        <a:t>Early in the disease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ts val="1875"/>
                        </a:lnSpc>
                        <a:spcBef>
                          <a:spcPts val="0"/>
                        </a:spcBef>
                        <a:spcAft>
                          <a:spcPts val="0"/>
                        </a:spcAft>
                      </a:pPr>
                      <a:r>
                        <a:rPr lang="en-US" sz="1600">
                          <a:effectLst/>
                        </a:rPr>
                        <a:t>For life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ts val="1875"/>
                        </a:lnSpc>
                        <a:spcBef>
                          <a:spcPts val="0"/>
                        </a:spcBef>
                        <a:spcAft>
                          <a:spcPts val="0"/>
                        </a:spcAft>
                      </a:pPr>
                      <a:r>
                        <a:rPr lang="en-US" sz="1600">
                          <a:effectLst/>
                        </a:rPr>
                        <a:t>Marker of previous infection; absence of EBNA indicates current infection</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900784384"/>
                  </a:ext>
                </a:extLst>
              </a:tr>
              <a:tr h="0">
                <a:tc>
                  <a:txBody>
                    <a:bodyPr/>
                    <a:lstStyle/>
                    <a:p>
                      <a:pPr marL="0" marR="0" algn="l" rtl="0">
                        <a:lnSpc>
                          <a:spcPts val="1875"/>
                        </a:lnSpc>
                        <a:spcBef>
                          <a:spcPts val="0"/>
                        </a:spcBef>
                        <a:spcAft>
                          <a:spcPts val="0"/>
                        </a:spcAft>
                      </a:pPr>
                      <a:r>
                        <a:rPr lang="en-US" sz="1600">
                          <a:effectLst/>
                        </a:rPr>
                        <a:t>Anti-EBNA IgG</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ts val="1875"/>
                        </a:lnSpc>
                        <a:spcBef>
                          <a:spcPts val="0"/>
                        </a:spcBef>
                        <a:spcAft>
                          <a:spcPts val="0"/>
                        </a:spcAft>
                      </a:pPr>
                      <a:r>
                        <a:rPr lang="en-US" sz="1600">
                          <a:effectLst/>
                        </a:rPr>
                        <a:t>3–6 weeks after onset</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ts val="1875"/>
                        </a:lnSpc>
                        <a:spcBef>
                          <a:spcPts val="0"/>
                        </a:spcBef>
                        <a:spcAft>
                          <a:spcPts val="0"/>
                        </a:spcAft>
                      </a:pPr>
                      <a:r>
                        <a:rPr lang="en-US" sz="1600">
                          <a:effectLst/>
                        </a:rPr>
                        <a:t>For life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ts val="1875"/>
                        </a:lnSpc>
                        <a:spcBef>
                          <a:spcPts val="0"/>
                        </a:spcBef>
                        <a:spcAft>
                          <a:spcPts val="0"/>
                        </a:spcAft>
                      </a:pPr>
                      <a:r>
                        <a:rPr lang="en-US" sz="1600">
                          <a:effectLst/>
                        </a:rPr>
                        <a:t>Absence or seroconversion = marker of primary infection</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418839494"/>
                  </a:ext>
                </a:extLst>
              </a:tr>
              <a:tr h="0">
                <a:tc>
                  <a:txBody>
                    <a:bodyPr/>
                    <a:lstStyle/>
                    <a:p>
                      <a:pPr marL="0" marR="0" algn="l" rtl="0">
                        <a:lnSpc>
                          <a:spcPts val="1875"/>
                        </a:lnSpc>
                        <a:spcBef>
                          <a:spcPts val="0"/>
                        </a:spcBef>
                        <a:spcAft>
                          <a:spcPts val="0"/>
                        </a:spcAft>
                      </a:pPr>
                      <a:r>
                        <a:rPr lang="en-US" sz="1600">
                          <a:effectLst/>
                        </a:rPr>
                        <a:t>Anti-EA-D</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ts val="1875"/>
                        </a:lnSpc>
                        <a:spcBef>
                          <a:spcPts val="0"/>
                        </a:spcBef>
                        <a:spcAft>
                          <a:spcPts val="0"/>
                        </a:spcAft>
                      </a:pPr>
                      <a:r>
                        <a:rPr lang="en-US" sz="1600">
                          <a:effectLst/>
                        </a:rPr>
                        <a:t>Peak 3–4 weeks.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ts val="1875"/>
                        </a:lnSpc>
                        <a:spcBef>
                          <a:spcPts val="0"/>
                        </a:spcBef>
                        <a:spcAft>
                          <a:spcPts val="0"/>
                        </a:spcAft>
                      </a:pPr>
                      <a:r>
                        <a:rPr lang="en-US" sz="1600">
                          <a:effectLst/>
                        </a:rPr>
                        <a:t>3–6 months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ts val="1875"/>
                        </a:lnSpc>
                        <a:spcBef>
                          <a:spcPts val="0"/>
                        </a:spcBef>
                        <a:spcAft>
                          <a:spcPts val="0"/>
                        </a:spcAft>
                      </a:pPr>
                      <a:r>
                        <a:rPr lang="en-US" sz="1600">
                          <a:effectLst/>
                        </a:rPr>
                        <a:t>IgA antibodies for the prediction of nasopharyngeal carcinoma</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394708732"/>
                  </a:ext>
                </a:extLst>
              </a:tr>
              <a:tr h="0">
                <a:tc>
                  <a:txBody>
                    <a:bodyPr/>
                    <a:lstStyle/>
                    <a:p>
                      <a:pPr marL="0" marR="0" algn="l" rtl="0">
                        <a:lnSpc>
                          <a:spcPts val="1875"/>
                        </a:lnSpc>
                        <a:spcBef>
                          <a:spcPts val="0"/>
                        </a:spcBef>
                        <a:spcAft>
                          <a:spcPts val="0"/>
                        </a:spcAft>
                      </a:pPr>
                      <a:r>
                        <a:rPr lang="en-US" sz="1600">
                          <a:effectLst/>
                        </a:rPr>
                        <a:t>Anti-EA-R</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ts val="1875"/>
                        </a:lnSpc>
                        <a:spcBef>
                          <a:spcPts val="0"/>
                        </a:spcBef>
                        <a:spcAft>
                          <a:spcPts val="0"/>
                        </a:spcAft>
                      </a:pPr>
                      <a:r>
                        <a:rPr lang="en-US" sz="1600">
                          <a:effectLst/>
                        </a:rPr>
                        <a:t>A few weeks after the start</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ts val="1875"/>
                        </a:lnSpc>
                        <a:spcBef>
                          <a:spcPts val="0"/>
                        </a:spcBef>
                        <a:spcAft>
                          <a:spcPts val="0"/>
                        </a:spcAft>
                      </a:pPr>
                      <a:r>
                        <a:rPr lang="en-US" sz="1600">
                          <a:effectLst/>
                        </a:rPr>
                        <a:t>Months to a year</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ts val="1875"/>
                        </a:lnSpc>
                        <a:spcBef>
                          <a:spcPts val="0"/>
                        </a:spcBef>
                        <a:spcAft>
                          <a:spcPts val="0"/>
                        </a:spcAft>
                      </a:pPr>
                      <a:r>
                        <a:rPr lang="en-US" sz="1600" dirty="0" err="1">
                          <a:effectLst/>
                        </a:rPr>
                        <a:t>Higher</a:t>
                      </a:r>
                      <a:r>
                        <a:rPr lang="en-US" sz="1600" dirty="0">
                          <a:effectLst/>
                        </a:rPr>
                        <a:t> </a:t>
                      </a:r>
                      <a:r>
                        <a:rPr lang="en-US" sz="1600" dirty="0" err="1">
                          <a:effectLst/>
                        </a:rPr>
                        <a:t>subtitles</a:t>
                      </a:r>
                      <a:r>
                        <a:rPr lang="en-US" sz="1600" dirty="0">
                          <a:effectLst/>
                        </a:rPr>
                        <a:t> </a:t>
                      </a:r>
                      <a:r>
                        <a:rPr lang="en-US" sz="1600" dirty="0" err="1">
                          <a:effectLst/>
                        </a:rPr>
                        <a:t>code</a:t>
                      </a:r>
                      <a:r>
                        <a:rPr lang="en-US" sz="1600" dirty="0">
                          <a:effectLst/>
                        </a:rPr>
                        <a:t> </a:t>
                      </a:r>
                      <a:r>
                        <a:rPr lang="en-US" sz="1600" dirty="0" err="1">
                          <a:effectLst/>
                        </a:rPr>
                        <a:t>African</a:t>
                      </a:r>
                      <a:r>
                        <a:rPr lang="en-US" sz="1600" dirty="0">
                          <a:effectLst/>
                        </a:rPr>
                        <a:t> </a:t>
                      </a:r>
                      <a:r>
                        <a:rPr lang="en-US" sz="1600" dirty="0" err="1">
                          <a:effectLst/>
                        </a:rPr>
                        <a:t>Burkitt's</a:t>
                      </a:r>
                      <a:r>
                        <a:rPr lang="en-US" sz="1600" dirty="0">
                          <a:effectLst/>
                        </a:rPr>
                        <a:t> </a:t>
                      </a:r>
                      <a:r>
                        <a:rPr lang="en-US" sz="1600" dirty="0" err="1">
                          <a:effectLst/>
                        </a:rPr>
                        <a:t>lymphoma</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233290573"/>
                  </a:ext>
                </a:extLst>
              </a:tr>
            </a:tbl>
          </a:graphicData>
        </a:graphic>
      </p:graphicFrame>
    </p:spTree>
    <p:extLst>
      <p:ext uri="{BB962C8B-B14F-4D97-AF65-F5344CB8AC3E}">
        <p14:creationId xmlns:p14="http://schemas.microsoft.com/office/powerpoint/2010/main" val="23024601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35885951-231F-4FFD-875F-D509431389B9}"/>
              </a:ext>
            </a:extLst>
          </p:cNvPr>
          <p:cNvGraphicFramePr>
            <a:graphicFrameLocks noGrp="1"/>
          </p:cNvGraphicFramePr>
          <p:nvPr/>
        </p:nvGraphicFramePr>
        <p:xfrm>
          <a:off x="215516" y="1258401"/>
          <a:ext cx="8712968" cy="4314444"/>
        </p:xfrm>
        <a:graphic>
          <a:graphicData uri="http://schemas.openxmlformats.org/drawingml/2006/table">
            <a:tbl>
              <a:tblPr firstRow="1" firstCol="1" bandRow="1">
                <a:tableStyleId>{9D7B26C5-4107-4FEC-AEDC-1716B250A1EF}</a:tableStyleId>
              </a:tblPr>
              <a:tblGrid>
                <a:gridCol w="2177776">
                  <a:extLst>
                    <a:ext uri="{9D8B030D-6E8A-4147-A177-3AD203B41FA5}">
                      <a16:colId xmlns:a16="http://schemas.microsoft.com/office/drawing/2014/main" val="2966946528"/>
                    </a:ext>
                  </a:extLst>
                </a:gridCol>
                <a:gridCol w="2177776">
                  <a:extLst>
                    <a:ext uri="{9D8B030D-6E8A-4147-A177-3AD203B41FA5}">
                      <a16:colId xmlns:a16="http://schemas.microsoft.com/office/drawing/2014/main" val="1422827640"/>
                    </a:ext>
                  </a:extLst>
                </a:gridCol>
                <a:gridCol w="2178708">
                  <a:extLst>
                    <a:ext uri="{9D8B030D-6E8A-4147-A177-3AD203B41FA5}">
                      <a16:colId xmlns:a16="http://schemas.microsoft.com/office/drawing/2014/main" val="1055622127"/>
                    </a:ext>
                  </a:extLst>
                </a:gridCol>
                <a:gridCol w="2178708">
                  <a:extLst>
                    <a:ext uri="{9D8B030D-6E8A-4147-A177-3AD203B41FA5}">
                      <a16:colId xmlns:a16="http://schemas.microsoft.com/office/drawing/2014/main" val="2952414647"/>
                    </a:ext>
                  </a:extLst>
                </a:gridCol>
              </a:tblGrid>
              <a:tr h="0">
                <a:tc>
                  <a:txBody>
                    <a:bodyPr/>
                    <a:lstStyle/>
                    <a:p>
                      <a:pPr marL="0" marR="0" algn="l" rtl="0">
                        <a:lnSpc>
                          <a:spcPct val="107000"/>
                        </a:lnSpc>
                        <a:spcBef>
                          <a:spcPts val="0"/>
                        </a:spcBef>
                        <a:spcAft>
                          <a:spcPts val="0"/>
                        </a:spcAft>
                      </a:pPr>
                      <a:r>
                        <a:rPr lang="en-US" sz="1800">
                          <a:effectLst/>
                        </a:rPr>
                        <a:t>Medicine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Spectrum of action</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Application</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Note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698193504"/>
                  </a:ext>
                </a:extLst>
              </a:tr>
              <a:tr h="0">
                <a:tc>
                  <a:txBody>
                    <a:bodyPr/>
                    <a:lstStyle/>
                    <a:p>
                      <a:pPr marL="0" marR="0" algn="l" rtl="0">
                        <a:lnSpc>
                          <a:spcPct val="107000"/>
                        </a:lnSpc>
                        <a:spcBef>
                          <a:spcPts val="0"/>
                        </a:spcBef>
                        <a:spcAft>
                          <a:spcPts val="0"/>
                        </a:spcAft>
                      </a:pPr>
                      <a:r>
                        <a:rPr lang="en-US" sz="1800" dirty="0" err="1">
                          <a:effectLst/>
                        </a:rPr>
                        <a:t>Acyclovir</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HSV-1, HSV-2, VZV</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Neonatal herpes, encephalitis, genital herpes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High-dose IV (60 mg/kg/day)</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747267920"/>
                  </a:ext>
                </a:extLst>
              </a:tr>
              <a:tr h="0">
                <a:tc>
                  <a:txBody>
                    <a:bodyPr/>
                    <a:lstStyle/>
                    <a:p>
                      <a:pPr marL="0" marR="0" algn="l" rtl="0">
                        <a:lnSpc>
                          <a:spcPct val="107000"/>
                        </a:lnSpc>
                        <a:spcBef>
                          <a:spcPts val="0"/>
                        </a:spcBef>
                        <a:spcAft>
                          <a:spcPts val="0"/>
                        </a:spcAft>
                      </a:pPr>
                      <a:r>
                        <a:rPr lang="en-US" sz="1800">
                          <a:effectLst/>
                        </a:rPr>
                        <a:t>Valacyclovir</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HSV, VZV</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Oral suppressive therapy</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Better bioavailability</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70493390"/>
                  </a:ext>
                </a:extLst>
              </a:tr>
              <a:tr h="0">
                <a:tc>
                  <a:txBody>
                    <a:bodyPr/>
                    <a:lstStyle/>
                    <a:p>
                      <a:pPr marL="0" marR="0" algn="l" rtl="0">
                        <a:lnSpc>
                          <a:spcPct val="107000"/>
                        </a:lnSpc>
                        <a:spcBef>
                          <a:spcPts val="0"/>
                        </a:spcBef>
                        <a:spcAft>
                          <a:spcPts val="0"/>
                        </a:spcAft>
                      </a:pPr>
                      <a:r>
                        <a:rPr lang="en-US" sz="1800">
                          <a:effectLst/>
                        </a:rPr>
                        <a:t>Ganciclovir</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CMV</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Congenital CMV, retinitis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Myelotoxicity</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029800906"/>
                  </a:ext>
                </a:extLst>
              </a:tr>
              <a:tr h="0">
                <a:tc>
                  <a:txBody>
                    <a:bodyPr/>
                    <a:lstStyle/>
                    <a:p>
                      <a:pPr marL="0" marR="0" algn="l" rtl="0">
                        <a:lnSpc>
                          <a:spcPct val="107000"/>
                        </a:lnSpc>
                        <a:spcBef>
                          <a:spcPts val="0"/>
                        </a:spcBef>
                        <a:spcAft>
                          <a:spcPts val="0"/>
                        </a:spcAft>
                      </a:pPr>
                      <a:r>
                        <a:rPr lang="en-US" sz="1800">
                          <a:effectLst/>
                        </a:rPr>
                        <a:t>Valganciclovir</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CMV</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Oral prophylaxis/therapy</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Ganciclovir prodrug</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98941570"/>
                  </a:ext>
                </a:extLst>
              </a:tr>
              <a:tr h="0">
                <a:tc>
                  <a:txBody>
                    <a:bodyPr/>
                    <a:lstStyle/>
                    <a:p>
                      <a:pPr marL="0" marR="0" algn="l" rtl="0">
                        <a:lnSpc>
                          <a:spcPct val="107000"/>
                        </a:lnSpc>
                        <a:spcBef>
                          <a:spcPts val="0"/>
                        </a:spcBef>
                        <a:spcAft>
                          <a:spcPts val="0"/>
                        </a:spcAft>
                      </a:pPr>
                      <a:r>
                        <a:rPr lang="en-US" sz="1800">
                          <a:effectLst/>
                        </a:rPr>
                        <a:t>Foscarnet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HSV, CMV (resistant)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Resistance to aciclovir/ganciclovir</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Nephrotoxicity</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672626558"/>
                  </a:ext>
                </a:extLst>
              </a:tr>
              <a:tr h="0">
                <a:tc>
                  <a:txBody>
                    <a:bodyPr/>
                    <a:lstStyle/>
                    <a:p>
                      <a:pPr marL="0" marR="0" algn="l" rtl="0">
                        <a:lnSpc>
                          <a:spcPct val="107000"/>
                        </a:lnSpc>
                        <a:spcBef>
                          <a:spcPts val="0"/>
                        </a:spcBef>
                        <a:spcAft>
                          <a:spcPts val="0"/>
                        </a:spcAft>
                      </a:pPr>
                      <a:r>
                        <a:rPr lang="en-US" sz="1800">
                          <a:effectLst/>
                        </a:rPr>
                        <a:t>Cidofovir</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CMV, HSV</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Resistant strains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dirty="0" err="1">
                          <a:effectLst/>
                        </a:rPr>
                        <a:t>Nephrotoxicity</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385796014"/>
                  </a:ext>
                </a:extLst>
              </a:tr>
            </a:tbl>
          </a:graphicData>
        </a:graphic>
      </p:graphicFrame>
      <p:sp>
        <p:nvSpPr>
          <p:cNvPr id="5" name="Title 1">
            <a:extLst>
              <a:ext uri="{FF2B5EF4-FFF2-40B4-BE49-F238E27FC236}">
                <a16:creationId xmlns:a16="http://schemas.microsoft.com/office/drawing/2014/main" id="{8CE3DF7E-F769-4FE6-8349-B52C52574B42}"/>
              </a:ext>
            </a:extLst>
          </p:cNvPr>
          <p:cNvSpPr>
            <a:spLocks noGrp="1"/>
          </p:cNvSpPr>
          <p:nvPr>
            <p:ph type="title"/>
          </p:nvPr>
        </p:nvSpPr>
        <p:spPr>
          <a:xfrm>
            <a:off x="0" y="-26988"/>
            <a:ext cx="9144000" cy="971551"/>
          </a:xfrm>
          <a:solidFill>
            <a:schemeClr val="bg2">
              <a:lumMod val="90000"/>
            </a:schemeClr>
          </a:solidFill>
        </p:spPr>
        <p:txBody>
          <a:bodyPr rtlCol="0">
            <a:noAutofit/>
          </a:bodyPr>
          <a:lstStyle/>
          <a:p>
            <a:pPr algn="l" rtl="0"/>
            <a:r>
              <a:rPr lang="sr-Cyrl-RS" sz="2800" b="1" dirty="0">
                <a:solidFill>
                  <a:schemeClr val="accent1">
                    <a:lumMod val="75000"/>
                  </a:schemeClr>
                </a:solidFill>
              </a:rPr>
              <a:t>Antiviral drugs - an overview</a:t>
            </a:r>
            <a:endParaRPr lang="en-US" sz="2800" dirty="0">
              <a:solidFill>
                <a:schemeClr val="accent1">
                  <a:lumMod val="75000"/>
                </a:schemeClr>
              </a:solidFill>
            </a:endParaRPr>
          </a:p>
        </p:txBody>
      </p:sp>
    </p:spTree>
    <p:extLst>
      <p:ext uri="{BB962C8B-B14F-4D97-AF65-F5344CB8AC3E}">
        <p14:creationId xmlns:p14="http://schemas.microsoft.com/office/powerpoint/2010/main" val="576750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987"/>
            <a:ext cx="9144000" cy="575668"/>
          </a:xfrm>
          <a:solidFill>
            <a:schemeClr val="bg2">
              <a:lumMod val="90000"/>
            </a:schemeClr>
          </a:solidFill>
        </p:spPr>
        <p:txBody>
          <a:bodyPr rtlCol="0">
            <a:noAutofit/>
          </a:bodyPr>
          <a:lstStyle/>
          <a:p>
            <a:r>
              <a:rPr lang="en-US" sz="2800" b="1" dirty="0">
                <a:solidFill>
                  <a:schemeClr val="accent1">
                    <a:lumMod val="75000"/>
                  </a:schemeClr>
                </a:solidFill>
              </a:rPr>
              <a:t>HHV-6</a:t>
            </a:r>
            <a:endParaRPr lang="en-US" sz="2800" dirty="0">
              <a:solidFill>
                <a:schemeClr val="accent1">
                  <a:lumMod val="75000"/>
                </a:schemeClr>
              </a:solidFill>
            </a:endParaRPr>
          </a:p>
        </p:txBody>
      </p:sp>
      <p:sp>
        <p:nvSpPr>
          <p:cNvPr id="4" name="Content Placeholder 3"/>
          <p:cNvSpPr>
            <a:spLocks noGrp="1"/>
          </p:cNvSpPr>
          <p:nvPr>
            <p:ph idx="1"/>
          </p:nvPr>
        </p:nvSpPr>
        <p:spPr>
          <a:xfrm>
            <a:off x="0" y="1125539"/>
            <a:ext cx="9144000" cy="2159445"/>
          </a:xfrm>
        </p:spPr>
        <p:txBody>
          <a:bodyPr rtlCol="0">
            <a:normAutofit lnSpcReduction="10000"/>
          </a:bodyPr>
          <a:lstStyle/>
          <a:p>
            <a:r>
              <a:rPr lang="en-US" sz="2000" dirty="0"/>
              <a:t>Belongs to the subfamily of β herpesviruses</a:t>
            </a:r>
            <a:endParaRPr lang="sr-Cyrl-CS" sz="2000" dirty="0"/>
          </a:p>
          <a:p>
            <a:r>
              <a:rPr lang="en-US" sz="2000" b="1" dirty="0"/>
              <a:t>Ubiquitous</a:t>
            </a:r>
            <a:r>
              <a:rPr lang="sr-Cyrl-CS" sz="2000" dirty="0"/>
              <a:t>, </a:t>
            </a:r>
            <a:r>
              <a:rPr lang="en-US" sz="2000" dirty="0"/>
              <a:t>by the age of five everyone has anti-HHV-6</a:t>
            </a:r>
            <a:r>
              <a:rPr lang="sr-Cyrl-RS" sz="2000" dirty="0"/>
              <a:t> </a:t>
            </a:r>
            <a:r>
              <a:rPr lang="en-US" sz="2000" dirty="0"/>
              <a:t>antibodies</a:t>
            </a:r>
            <a:endParaRPr lang="sr-Cyrl-RS" sz="2000" dirty="0"/>
          </a:p>
          <a:p>
            <a:r>
              <a:rPr lang="en-US" sz="2000" b="1" dirty="0"/>
              <a:t>It replicates in lymphatic tissue</a:t>
            </a:r>
            <a:r>
              <a:rPr lang="en-US" sz="2000" dirty="0"/>
              <a:t>, especially </a:t>
            </a:r>
            <a:r>
              <a:rPr lang="en-US" sz="2000" b="1" dirty="0"/>
              <a:t>CD4</a:t>
            </a:r>
            <a:r>
              <a:rPr lang="en-US" sz="2000" b="1" baseline="30000" dirty="0"/>
              <a:t>+</a:t>
            </a:r>
            <a:r>
              <a:rPr lang="en-US" sz="2000" b="1" dirty="0"/>
              <a:t> T lymphocytes</a:t>
            </a:r>
            <a:endParaRPr lang="sr-Cyrl-RS" sz="2000" b="1" dirty="0"/>
          </a:p>
          <a:p>
            <a:r>
              <a:rPr lang="en-US" sz="2000" dirty="0"/>
              <a:t>Causes </a:t>
            </a:r>
            <a:r>
              <a:rPr lang="en-US" sz="2000" b="1" dirty="0" err="1">
                <a:solidFill>
                  <a:srgbClr val="C00000"/>
                </a:solidFill>
              </a:rPr>
              <a:t>roseola</a:t>
            </a:r>
            <a:r>
              <a:rPr lang="sr-Cyrl-CS" sz="2000" dirty="0"/>
              <a:t>, </a:t>
            </a:r>
            <a:r>
              <a:rPr lang="en-US" sz="2000" dirty="0"/>
              <a:t>but also </a:t>
            </a:r>
            <a:r>
              <a:rPr lang="en-US" sz="2000" b="1" dirty="0">
                <a:solidFill>
                  <a:srgbClr val="C00000"/>
                </a:solidFill>
              </a:rPr>
              <a:t>an acute febrile state without the rash </a:t>
            </a:r>
            <a:endParaRPr lang="sr-Cyrl-CS" sz="2000" b="1" dirty="0">
              <a:solidFill>
                <a:srgbClr val="C00000"/>
              </a:solidFill>
            </a:endParaRPr>
          </a:p>
          <a:p>
            <a:r>
              <a:rPr lang="en-US" sz="2000" b="1" dirty="0"/>
              <a:t>It reactivates in immunosuppressed individuals </a:t>
            </a:r>
            <a:r>
              <a:rPr lang="en-US" sz="2000" dirty="0"/>
              <a:t>and contributes to the development of severe pneumonias, encephalitis</a:t>
            </a:r>
            <a:r>
              <a:rPr lang="sr-Cyrl-CS" sz="2000" dirty="0"/>
              <a:t>...</a:t>
            </a:r>
          </a:p>
          <a:p>
            <a:pPr marL="0" indent="0">
              <a:buNone/>
            </a:pPr>
            <a:endParaRPr lang="sr-Cyrl-CS" sz="2000" dirty="0"/>
          </a:p>
        </p:txBody>
      </p:sp>
      <p:sp>
        <p:nvSpPr>
          <p:cNvPr id="5" name="Content Placeholder 3"/>
          <p:cNvSpPr txBox="1">
            <a:spLocks/>
          </p:cNvSpPr>
          <p:nvPr/>
        </p:nvSpPr>
        <p:spPr bwMode="auto">
          <a:xfrm>
            <a:off x="-8409" y="4293096"/>
            <a:ext cx="5300489" cy="2088232"/>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dirty="0"/>
              <a:t>Around 90% of children have antibodies to this virus by the age of three</a:t>
            </a:r>
          </a:p>
          <a:p>
            <a:r>
              <a:rPr lang="en-US" sz="2000" dirty="0"/>
              <a:t>It may cause </a:t>
            </a:r>
            <a:r>
              <a:rPr lang="en-US" sz="2000" b="1" dirty="0" err="1">
                <a:solidFill>
                  <a:srgbClr val="C00000"/>
                </a:solidFill>
              </a:rPr>
              <a:t>roseola</a:t>
            </a:r>
            <a:r>
              <a:rPr lang="en-US" sz="2000" b="1" dirty="0">
                <a:solidFill>
                  <a:srgbClr val="C00000"/>
                </a:solidFill>
              </a:rPr>
              <a:t> </a:t>
            </a:r>
            <a:r>
              <a:rPr lang="sr-Cyrl-RS" sz="2000" b="1" dirty="0">
                <a:solidFill>
                  <a:srgbClr val="C00000"/>
                </a:solidFill>
              </a:rPr>
              <a:t>(</a:t>
            </a:r>
            <a:r>
              <a:rPr lang="en-US" sz="2000" b="1" i="1" dirty="0">
                <a:solidFill>
                  <a:srgbClr val="C00000"/>
                </a:solidFill>
              </a:rPr>
              <a:t>exanthema </a:t>
            </a:r>
            <a:r>
              <a:rPr lang="en-US" sz="2000" b="1" i="1" dirty="0" err="1">
                <a:solidFill>
                  <a:srgbClr val="C00000"/>
                </a:solidFill>
              </a:rPr>
              <a:t>subitum</a:t>
            </a:r>
            <a:r>
              <a:rPr lang="sr-Cyrl-RS" sz="2000" b="1" dirty="0">
                <a:solidFill>
                  <a:srgbClr val="C00000"/>
                </a:solidFill>
              </a:rPr>
              <a:t>)</a:t>
            </a:r>
            <a:r>
              <a:rPr lang="en-US" sz="2000" b="1" dirty="0">
                <a:solidFill>
                  <a:srgbClr val="C00000"/>
                </a:solidFill>
              </a:rPr>
              <a:t> </a:t>
            </a:r>
            <a:r>
              <a:rPr lang="en-US" sz="2000" dirty="0"/>
              <a:t>which is confirmed only in rare cases</a:t>
            </a:r>
            <a:endParaRPr lang="sr-Cyrl-RS" sz="2000" dirty="0"/>
          </a:p>
          <a:p>
            <a:pPr marL="0" indent="0">
              <a:buFont typeface="Arial" charset="0"/>
              <a:buNone/>
            </a:pPr>
            <a:endParaRPr lang="sr-Cyrl-RS" sz="2400" dirty="0"/>
          </a:p>
        </p:txBody>
      </p:sp>
      <p:sp>
        <p:nvSpPr>
          <p:cNvPr id="6" name="Title 1"/>
          <p:cNvSpPr txBox="1">
            <a:spLocks/>
          </p:cNvSpPr>
          <p:nvPr/>
        </p:nvSpPr>
        <p:spPr bwMode="auto">
          <a:xfrm>
            <a:off x="-8409" y="3284985"/>
            <a:ext cx="9144000" cy="648072"/>
          </a:xfrm>
          <a:prstGeom prst="rect">
            <a:avLst/>
          </a:prstGeom>
          <a:solidFill>
            <a:schemeClr val="accent6">
              <a:lumMod val="40000"/>
              <a:lumOff val="60000"/>
            </a:schemeClr>
          </a:solidFill>
          <a:ln w="9525">
            <a:noFill/>
            <a:miter lim="800000"/>
            <a:headEnd/>
            <a:tailEnd/>
          </a:ln>
        </p:spPr>
        <p:txBody>
          <a:bodyPr vert="horz" wrap="square" lIns="91440" tIns="45720" rIns="91440" bIns="45720" numCol="1" rtlCol="0" anchor="ctr" anchorCtr="0" compatLnSpc="1">
            <a:prstTxWarp prst="textNoShape">
              <a:avLst/>
            </a:prstTxWarp>
            <a:noAutofit/>
          </a:bodyPr>
          <a:lst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a:solidFill>
                  <a:schemeClr val="accent1">
                    <a:lumMod val="75000"/>
                  </a:schemeClr>
                </a:solidFill>
              </a:rPr>
              <a:t>HHV-</a:t>
            </a:r>
            <a:r>
              <a:rPr lang="sr-Cyrl-RS" sz="2800" b="1">
                <a:solidFill>
                  <a:schemeClr val="accent1">
                    <a:lumMod val="75000"/>
                  </a:schemeClr>
                </a:solidFill>
              </a:rPr>
              <a:t>7</a:t>
            </a:r>
            <a:endParaRPr lang="en-US" sz="2800" dirty="0">
              <a:solidFill>
                <a:schemeClr val="accent1">
                  <a:lumMod val="75000"/>
                </a:schemeClr>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8104" y="4116384"/>
            <a:ext cx="3186286" cy="2514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988"/>
            <a:ext cx="9144000" cy="971551"/>
          </a:xfrm>
          <a:solidFill>
            <a:schemeClr val="bg2">
              <a:lumMod val="90000"/>
            </a:schemeClr>
          </a:solidFill>
        </p:spPr>
        <p:txBody>
          <a:bodyPr rtlCol="0">
            <a:noAutofit/>
          </a:bodyPr>
          <a:lstStyle/>
          <a:p>
            <a:r>
              <a:rPr lang="en-US" sz="2800" b="1" dirty="0">
                <a:solidFill>
                  <a:schemeClr val="accent1">
                    <a:lumMod val="75000"/>
                  </a:schemeClr>
                </a:solidFill>
              </a:rPr>
              <a:t>HHV-</a:t>
            </a:r>
            <a:r>
              <a:rPr lang="sr-Cyrl-RS" sz="2800" b="1" dirty="0">
                <a:solidFill>
                  <a:schemeClr val="accent1">
                    <a:lumMod val="75000"/>
                  </a:schemeClr>
                </a:solidFill>
              </a:rPr>
              <a:t>8</a:t>
            </a:r>
            <a:endParaRPr lang="en-US" sz="2800" dirty="0">
              <a:solidFill>
                <a:schemeClr val="accent1">
                  <a:lumMod val="75000"/>
                </a:schemeClr>
              </a:solidFill>
            </a:endParaRPr>
          </a:p>
        </p:txBody>
      </p:sp>
      <p:sp>
        <p:nvSpPr>
          <p:cNvPr id="4" name="Content Placeholder 3"/>
          <p:cNvSpPr>
            <a:spLocks noGrp="1"/>
          </p:cNvSpPr>
          <p:nvPr>
            <p:ph idx="1"/>
          </p:nvPr>
        </p:nvSpPr>
        <p:spPr>
          <a:xfrm>
            <a:off x="1" y="3976992"/>
            <a:ext cx="9144000" cy="2879525"/>
          </a:xfrm>
        </p:spPr>
        <p:style>
          <a:lnRef idx="1">
            <a:schemeClr val="dk1"/>
          </a:lnRef>
          <a:fillRef idx="2">
            <a:schemeClr val="dk1"/>
          </a:fillRef>
          <a:effectRef idx="1">
            <a:schemeClr val="dk1"/>
          </a:effectRef>
          <a:fontRef idx="minor">
            <a:schemeClr val="dk1"/>
          </a:fontRef>
        </p:style>
        <p:txBody>
          <a:bodyPr rtlCol="0">
            <a:normAutofit fontScale="62500" lnSpcReduction="20000"/>
          </a:bodyPr>
          <a:lstStyle/>
          <a:p>
            <a:pPr marL="0" indent="0" algn="ctr">
              <a:buNone/>
            </a:pPr>
            <a:endParaRPr lang="sr-Cyrl-RS" sz="3400" b="1" dirty="0">
              <a:solidFill>
                <a:srgbClr val="C00000"/>
              </a:solidFill>
            </a:endParaRPr>
          </a:p>
          <a:p>
            <a:r>
              <a:rPr lang="en-US" sz="3600" dirty="0"/>
              <a:t>The </a:t>
            </a:r>
            <a:r>
              <a:rPr lang="en-US" sz="3600" dirty="0" err="1"/>
              <a:t>seroprevalence</a:t>
            </a:r>
            <a:r>
              <a:rPr lang="en-US" sz="3600" dirty="0"/>
              <a:t> of HHV-8 can reach 50%, and in some areas (Central Africa) Kaposi sarcoma is endemic</a:t>
            </a:r>
          </a:p>
          <a:p>
            <a:r>
              <a:rPr lang="en-US" sz="3600" dirty="0"/>
              <a:t>Prolonged direct contact is required for virus transmission</a:t>
            </a:r>
          </a:p>
          <a:p>
            <a:r>
              <a:rPr lang="en-US" sz="3600" dirty="0"/>
              <a:t>HHV-8 infects the epithelium of the oral mucosa and is secreted with saliva into the external environment. It can also be found in B lymphocytes of the peripheral blood</a:t>
            </a:r>
            <a:endParaRPr lang="sr-Cyrl-CS" sz="3600" dirty="0"/>
          </a:p>
          <a:p>
            <a:r>
              <a:rPr lang="en-US" sz="3600" dirty="0"/>
              <a:t>It is present in tumor cells (spindle cells of endothelial origin), mostly in a latent state, and only occasionally expresses </a:t>
            </a:r>
            <a:r>
              <a:rPr lang="en-US" sz="3600" dirty="0" err="1"/>
              <a:t>lytic</a:t>
            </a:r>
            <a:r>
              <a:rPr lang="en-US" sz="3600" dirty="0"/>
              <a:t> genes</a:t>
            </a:r>
          </a:p>
        </p:txBody>
      </p:sp>
      <p:pic>
        <p:nvPicPr>
          <p:cNvPr id="30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994" y="1592293"/>
            <a:ext cx="1944216" cy="22687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40013" y="1772816"/>
            <a:ext cx="2736304" cy="20522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92341" y="1772816"/>
            <a:ext cx="3134311" cy="20522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1448923" y="1052736"/>
            <a:ext cx="7425431" cy="461665"/>
          </a:xfrm>
          <a:prstGeom prst="rect">
            <a:avLst/>
          </a:prstGeom>
        </p:spPr>
        <p:txBody>
          <a:bodyPr wrap="none">
            <a:spAutoFit/>
          </a:bodyPr>
          <a:lstStyle/>
          <a:p>
            <a:pPr marL="0" indent="0" algn="ctr">
              <a:buNone/>
            </a:pPr>
            <a:r>
              <a:rPr lang="en-US" sz="2400" b="1" dirty="0">
                <a:solidFill>
                  <a:srgbClr val="C00000"/>
                </a:solidFill>
                <a:latin typeface="+mj-lt"/>
              </a:rPr>
              <a:t>is involved in the development of Kaposi sarcoma</a:t>
            </a:r>
            <a:endParaRPr lang="sr-Cyrl-RS" sz="2400" b="1" dirty="0">
              <a:solidFill>
                <a:srgbClr val="C00000"/>
              </a:solidFill>
              <a:latin typeface="+mj-lt"/>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988"/>
            <a:ext cx="9144000" cy="971551"/>
          </a:xfrm>
          <a:solidFill>
            <a:schemeClr val="bg2">
              <a:lumMod val="90000"/>
            </a:schemeClr>
          </a:solidFill>
        </p:spPr>
        <p:txBody>
          <a:bodyPr rtlCol="0">
            <a:noAutofit/>
          </a:bodyPr>
          <a:lstStyle/>
          <a:p>
            <a:r>
              <a:rPr lang="en-US" sz="2800" b="1" dirty="0">
                <a:solidFill>
                  <a:schemeClr val="accent1">
                    <a:lumMod val="75000"/>
                  </a:schemeClr>
                </a:solidFill>
              </a:rPr>
              <a:t>HHV-</a:t>
            </a:r>
            <a:r>
              <a:rPr lang="sr-Cyrl-RS" sz="2800" b="1" dirty="0">
                <a:solidFill>
                  <a:schemeClr val="accent1">
                    <a:lumMod val="75000"/>
                  </a:schemeClr>
                </a:solidFill>
              </a:rPr>
              <a:t>8 </a:t>
            </a:r>
            <a:br>
              <a:rPr lang="sr-Cyrl-RS" sz="2800" b="1" dirty="0">
                <a:solidFill>
                  <a:schemeClr val="accent1">
                    <a:lumMod val="75000"/>
                  </a:schemeClr>
                </a:solidFill>
              </a:rPr>
            </a:br>
            <a:r>
              <a:rPr lang="sr-Cyrl-RS" sz="2800" b="1" dirty="0">
                <a:solidFill>
                  <a:schemeClr val="accent1">
                    <a:lumMod val="75000"/>
                  </a:schemeClr>
                </a:solidFill>
              </a:rPr>
              <a:t>-</a:t>
            </a:r>
            <a:r>
              <a:rPr lang="en-US" sz="2800" b="1" dirty="0">
                <a:solidFill>
                  <a:schemeClr val="accent1">
                    <a:lumMod val="75000"/>
                  </a:schemeClr>
                </a:solidFill>
              </a:rPr>
              <a:t>clinical manifestations</a:t>
            </a:r>
            <a:r>
              <a:rPr lang="sr-Cyrl-RS" sz="2800" b="1" dirty="0">
                <a:solidFill>
                  <a:schemeClr val="accent1">
                    <a:lumMod val="75000"/>
                  </a:schemeClr>
                </a:solidFill>
              </a:rPr>
              <a:t>-</a:t>
            </a:r>
            <a:endParaRPr lang="en-US" sz="2800" dirty="0">
              <a:solidFill>
                <a:schemeClr val="accent1">
                  <a:lumMod val="75000"/>
                </a:schemeClr>
              </a:solidFill>
            </a:endParaRPr>
          </a:p>
        </p:txBody>
      </p:sp>
      <p:sp>
        <p:nvSpPr>
          <p:cNvPr id="4" name="Content Placeholder 3"/>
          <p:cNvSpPr>
            <a:spLocks noGrp="1"/>
          </p:cNvSpPr>
          <p:nvPr>
            <p:ph idx="1"/>
          </p:nvPr>
        </p:nvSpPr>
        <p:spPr>
          <a:xfrm>
            <a:off x="0" y="1125539"/>
            <a:ext cx="9144000" cy="5327797"/>
          </a:xfrm>
        </p:spPr>
        <p:txBody>
          <a:bodyPr rtlCol="0">
            <a:normAutofit fontScale="92500" lnSpcReduction="20000"/>
          </a:bodyPr>
          <a:lstStyle/>
          <a:p>
            <a:pPr>
              <a:buNone/>
            </a:pPr>
            <a:r>
              <a:rPr lang="sr-Cyrl-CS" sz="2400" b="1" dirty="0"/>
              <a:t>1. </a:t>
            </a:r>
            <a:r>
              <a:rPr lang="en-US" sz="2400" b="1" dirty="0">
                <a:solidFill>
                  <a:srgbClr val="C00000"/>
                </a:solidFill>
              </a:rPr>
              <a:t>Classic Kaposi sarcoma</a:t>
            </a:r>
            <a:r>
              <a:rPr lang="en-US" sz="2400" dirty="0"/>
              <a:t> was described by Moritz Kaposi in the 1800s</a:t>
            </a:r>
            <a:r>
              <a:rPr lang="sr-Cyrl-RS" sz="2400" dirty="0"/>
              <a:t>.</a:t>
            </a:r>
            <a:r>
              <a:rPr lang="sr-Cyrl-CS" sz="2400" dirty="0"/>
              <a:t> </a:t>
            </a:r>
            <a:r>
              <a:rPr lang="en-US" sz="2400" dirty="0"/>
              <a:t>It is a rare, indolent tumor that mainly occurs in the lower extremities of older men in the Mediterranean, and has also been described in Ashkenazi Jews.</a:t>
            </a:r>
          </a:p>
          <a:p>
            <a:pPr>
              <a:buNone/>
            </a:pPr>
            <a:r>
              <a:rPr lang="sr-Cyrl-CS" sz="2400" b="1" dirty="0"/>
              <a:t>2. </a:t>
            </a:r>
            <a:r>
              <a:rPr lang="en-US" sz="2400" b="1" dirty="0">
                <a:solidFill>
                  <a:srgbClr val="C00000"/>
                </a:solidFill>
              </a:rPr>
              <a:t>Endemic Kaposi sarcoma</a:t>
            </a:r>
            <a:r>
              <a:rPr lang="en-US" sz="2400" dirty="0"/>
              <a:t>, common in Central Africa, more aggressive than classic, affects mainly the upper extremities, oral mucosa and torso</a:t>
            </a:r>
          </a:p>
          <a:p>
            <a:pPr>
              <a:buNone/>
            </a:pPr>
            <a:r>
              <a:rPr lang="sr-Cyrl-CS" sz="2400" b="1" dirty="0"/>
              <a:t>3. </a:t>
            </a:r>
            <a:r>
              <a:rPr lang="en-US" sz="2400" b="1" dirty="0">
                <a:solidFill>
                  <a:srgbClr val="C00000"/>
                </a:solidFill>
              </a:rPr>
              <a:t>Iatrogenic Kaposi sarcoma</a:t>
            </a:r>
            <a:r>
              <a:rPr lang="en-US" sz="2400" dirty="0"/>
              <a:t> – occurs after transplantation, but resolves after discontinuation of immunosuppressive drugs</a:t>
            </a:r>
          </a:p>
          <a:p>
            <a:pPr>
              <a:buNone/>
            </a:pPr>
            <a:r>
              <a:rPr lang="sr-Cyrl-CS" sz="2400" b="1" dirty="0"/>
              <a:t>4. </a:t>
            </a:r>
            <a:r>
              <a:rPr lang="en-US" sz="2400" b="1" dirty="0">
                <a:solidFill>
                  <a:srgbClr val="C00000"/>
                </a:solidFill>
              </a:rPr>
              <a:t>Epidemic Kaposi sarcoma</a:t>
            </a:r>
            <a:r>
              <a:rPr lang="en-US" sz="2400" dirty="0"/>
              <a:t> </a:t>
            </a:r>
            <a:r>
              <a:rPr lang="en-US" sz="2400" b="1" dirty="0">
                <a:solidFill>
                  <a:srgbClr val="C00000"/>
                </a:solidFill>
              </a:rPr>
              <a:t>associated with AIDS </a:t>
            </a:r>
            <a:r>
              <a:rPr lang="en-US" sz="2400" dirty="0"/>
              <a:t>is the most destructive form of Kaposi sarcoma, tumors appear in the mouth, torso, face and can be found in internal organs. Without HIV treatment, it is deadly</a:t>
            </a:r>
          </a:p>
          <a:p>
            <a:pPr>
              <a:buNone/>
            </a:pPr>
            <a:r>
              <a:rPr lang="en-US" sz="2400" b="1" dirty="0">
                <a:solidFill>
                  <a:srgbClr val="C00000"/>
                </a:solidFill>
              </a:rPr>
              <a:t>Primary effusion lymphoma </a:t>
            </a:r>
            <a:r>
              <a:rPr lang="en-US" sz="2400" dirty="0"/>
              <a:t>has a higher mortality rate compared to Kaposi sarcoma and is 100% associated with HHV-8. EBV is present in 50 to 70% of cases of primary effusion lymphoma and may play an additional role in the development of the disease. There are no known genetic abnormalities in patients with this disease</a:t>
            </a:r>
          </a:p>
          <a:p>
            <a:pPr>
              <a:buNone/>
            </a:pPr>
            <a:endParaRPr lang="sr-Cyrl-CS" sz="2400"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988"/>
            <a:ext cx="9144000" cy="971551"/>
          </a:xfrm>
          <a:solidFill>
            <a:schemeClr val="bg2">
              <a:lumMod val="90000"/>
            </a:schemeClr>
          </a:solidFill>
        </p:spPr>
        <p:txBody>
          <a:bodyPr rtlCol="0">
            <a:noAutofit/>
          </a:bodyPr>
          <a:lstStyle/>
          <a:p>
            <a:pPr algn="l" rtl="0"/>
            <a:r>
              <a:rPr lang="sr-Cyrl-RS" sz="2800" b="1" dirty="0">
                <a:solidFill>
                  <a:schemeClr val="accent1">
                    <a:lumMod val="75000"/>
                  </a:schemeClr>
                </a:solidFill>
              </a:rPr>
              <a:t>Viruses that cause rash fever</a:t>
            </a:r>
            <a:endParaRPr lang="en-US" sz="2800" dirty="0">
              <a:solidFill>
                <a:schemeClr val="accent1">
                  <a:lumMod val="75000"/>
                </a:schemeClr>
              </a:solidFill>
            </a:endParaRPr>
          </a:p>
        </p:txBody>
      </p:sp>
      <p:sp>
        <p:nvSpPr>
          <p:cNvPr id="5" name="Content Placeholder 4">
            <a:extLst>
              <a:ext uri="{FF2B5EF4-FFF2-40B4-BE49-F238E27FC236}">
                <a16:creationId xmlns:a16="http://schemas.microsoft.com/office/drawing/2014/main" id="{31E04E06-C9A4-4E8B-A0E5-FD92A3A8CD4B}"/>
              </a:ext>
            </a:extLst>
          </p:cNvPr>
          <p:cNvSpPr>
            <a:spLocks noGrp="1"/>
          </p:cNvSpPr>
          <p:nvPr>
            <p:ph idx="1"/>
          </p:nvPr>
        </p:nvSpPr>
        <p:spPr/>
        <p:txBody>
          <a:bodyPr/>
          <a:lstStyle/>
          <a:p>
            <a:pPr marL="0" indent="0" algn="l" rtl="0">
              <a:buNone/>
            </a:pPr>
            <a:r>
              <a:rPr lang="ru-RU" sz="2000" dirty="0"/>
              <a:t>Viral fever rashes are common in childhood and are distinguished by:</a:t>
            </a:r>
          </a:p>
          <a:p>
            <a:pPr marL="0" indent="0" algn="l" rtl="0">
              <a:buNone/>
            </a:pPr>
            <a:endParaRPr lang="ru-RU" sz="2000" dirty="0"/>
          </a:p>
          <a:p>
            <a:pPr algn="l" rtl="0"/>
            <a:r>
              <a:rPr lang="ru-RU" sz="2000" dirty="0"/>
              <a:t>Type of rash (maculopapular, vesicular, reticular)</a:t>
            </a:r>
          </a:p>
          <a:p>
            <a:pPr algn="l" rtl="0"/>
            <a:r>
              <a:rPr lang="ru-RU" sz="2000" dirty="0"/>
              <a:t>The mode of occurrence and spread (cephalocaudally, centrifugal)</a:t>
            </a:r>
          </a:p>
          <a:p>
            <a:pPr algn="l" rtl="0"/>
            <a:r>
              <a:rPr lang="ru-RU" sz="2000" dirty="0"/>
              <a:t>Prodromal symptoms (febrile, respiratory signs, Koplik's spots)</a:t>
            </a:r>
          </a:p>
          <a:p>
            <a:pPr algn="l" rtl="0"/>
            <a:r>
              <a:rPr lang="ru-RU" sz="2000" dirty="0"/>
              <a:t>Epidemiological significance (contagiousness, complications, teratogenicity)</a:t>
            </a:r>
          </a:p>
          <a:p>
            <a:pPr marL="0" indent="0" algn="l" rtl="0">
              <a:buNone/>
            </a:pPr>
            <a:endParaRPr lang="ru-RU" sz="2000" dirty="0"/>
          </a:p>
          <a:p>
            <a:pPr algn="l" rtl="0"/>
            <a:endParaRPr lang="en-US" sz="2000" dirty="0"/>
          </a:p>
        </p:txBody>
      </p:sp>
    </p:spTree>
    <p:extLst>
      <p:ext uri="{BB962C8B-B14F-4D97-AF65-F5344CB8AC3E}">
        <p14:creationId xmlns:p14="http://schemas.microsoft.com/office/powerpoint/2010/main" val="78995906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5088"/>
            <a:ext cx="9144000" cy="971551"/>
          </a:xfrm>
          <a:solidFill>
            <a:schemeClr val="bg2">
              <a:lumMod val="90000"/>
            </a:schemeClr>
          </a:solidFill>
        </p:spPr>
        <p:txBody>
          <a:bodyPr rtlCol="0">
            <a:noAutofit/>
          </a:bodyPr>
          <a:lstStyle/>
          <a:p>
            <a:pPr algn="l" rtl="0"/>
            <a:r>
              <a:rPr lang="sr-Cyrl-RS" sz="2800" b="1" dirty="0">
                <a:solidFill>
                  <a:schemeClr val="accent1">
                    <a:lumMod val="75000"/>
                  </a:schemeClr>
                </a:solidFill>
              </a:rPr>
              <a:t>Viruses that cause rash fever</a:t>
            </a:r>
            <a:endParaRPr lang="en-US" sz="2800" dirty="0">
              <a:solidFill>
                <a:schemeClr val="accent1">
                  <a:lumMod val="75000"/>
                </a:schemeClr>
              </a:solidFill>
            </a:endParaRPr>
          </a:p>
        </p:txBody>
      </p:sp>
      <p:sp>
        <p:nvSpPr>
          <p:cNvPr id="5" name="Content Placeholder 4">
            <a:extLst>
              <a:ext uri="{FF2B5EF4-FFF2-40B4-BE49-F238E27FC236}">
                <a16:creationId xmlns:a16="http://schemas.microsoft.com/office/drawing/2014/main" id="{31E04E06-C9A4-4E8B-A0E5-FD92A3A8CD4B}"/>
              </a:ext>
            </a:extLst>
          </p:cNvPr>
          <p:cNvSpPr>
            <a:spLocks noGrp="1"/>
          </p:cNvSpPr>
          <p:nvPr>
            <p:ph idx="1"/>
          </p:nvPr>
        </p:nvSpPr>
        <p:spPr/>
        <p:txBody>
          <a:bodyPr/>
          <a:lstStyle/>
          <a:p>
            <a:pPr marL="0" indent="0" algn="l" rtl="0">
              <a:buNone/>
            </a:pPr>
            <a:r>
              <a:rPr lang="ru-RU" sz="2000" dirty="0"/>
              <a:t>Childhood rash fever viruses –</a:t>
            </a:r>
            <a:r>
              <a:rPr lang="sr-Latn-RS" sz="2000" i="1" dirty="0"/>
              <a:t>Mumps, Morbilli, Rubella, Parvovirus B19</a:t>
            </a:r>
            <a:endParaRPr lang="ru-RU" sz="2000" i="1" dirty="0"/>
          </a:p>
          <a:p>
            <a:pPr marL="0" indent="0" algn="l" rtl="0">
              <a:buNone/>
            </a:pPr>
            <a:r>
              <a:rPr lang="ru-RU" sz="2000" dirty="0"/>
              <a:t>common features</a:t>
            </a:r>
            <a:r>
              <a:rPr lang="sr-Latn-RS" sz="2000" dirty="0"/>
              <a:t>:</a:t>
            </a:r>
            <a:endParaRPr lang="ru-RU" sz="2000" dirty="0"/>
          </a:p>
          <a:p>
            <a:pPr marL="0" indent="0" algn="l" rtl="0">
              <a:buNone/>
            </a:pPr>
            <a:endParaRPr lang="ru-RU" sz="2000" dirty="0"/>
          </a:p>
          <a:p>
            <a:pPr algn="l" rtl="0"/>
            <a:r>
              <a:rPr lang="ru-RU" sz="2000" dirty="0"/>
              <a:t>	Ubiquitous</a:t>
            </a:r>
          </a:p>
          <a:p>
            <a:pPr algn="l" rtl="0"/>
            <a:r>
              <a:rPr lang="ru-RU" sz="2000" dirty="0"/>
              <a:t>	High incidence in non-immune</a:t>
            </a:r>
          </a:p>
          <a:p>
            <a:pPr algn="l" rtl="0"/>
            <a:r>
              <a:rPr lang="ru-RU" sz="2000" dirty="0"/>
              <a:t>	People – the only reservoir</a:t>
            </a:r>
          </a:p>
          <a:p>
            <a:pPr algn="l" rtl="0"/>
            <a:r>
              <a:rPr lang="ru-RU" sz="2000" dirty="0"/>
              <a:t>	Respiratory transmission (aerosol)</a:t>
            </a:r>
          </a:p>
          <a:p>
            <a:pPr algn="l" rtl="0"/>
            <a:r>
              <a:rPr lang="ru-RU" sz="2000" dirty="0"/>
              <a:t>	Diseases that occur predominantly in early life</a:t>
            </a:r>
            <a:endParaRPr lang="en-US" sz="2000" dirty="0"/>
          </a:p>
        </p:txBody>
      </p:sp>
    </p:spTree>
    <p:extLst>
      <p:ext uri="{BB962C8B-B14F-4D97-AF65-F5344CB8AC3E}">
        <p14:creationId xmlns:p14="http://schemas.microsoft.com/office/powerpoint/2010/main" val="122428593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9D4422B1-EA1E-44BE-A6BB-6D49EA0D107A}"/>
              </a:ext>
            </a:extLst>
          </p:cNvPr>
          <p:cNvGraphicFramePr>
            <a:graphicFrameLocks noGrp="1"/>
          </p:cNvGraphicFramePr>
          <p:nvPr>
            <p:extLst>
              <p:ext uri="{D42A27DB-BD31-4B8C-83A1-F6EECF244321}">
                <p14:modId xmlns:p14="http://schemas.microsoft.com/office/powerpoint/2010/main" val="2259750138"/>
              </p:ext>
            </p:extLst>
          </p:nvPr>
        </p:nvGraphicFramePr>
        <p:xfrm>
          <a:off x="35496" y="1465084"/>
          <a:ext cx="8964489" cy="4942595"/>
        </p:xfrm>
        <a:graphic>
          <a:graphicData uri="http://schemas.openxmlformats.org/drawingml/2006/table">
            <a:tbl>
              <a:tblPr firstRow="1" firstCol="1" bandRow="1">
                <a:tableStyleId>{9D7B26C5-4107-4FEC-AEDC-1716B250A1EF}</a:tableStyleId>
              </a:tblPr>
              <a:tblGrid>
                <a:gridCol w="1512168">
                  <a:extLst>
                    <a:ext uri="{9D8B030D-6E8A-4147-A177-3AD203B41FA5}">
                      <a16:colId xmlns:a16="http://schemas.microsoft.com/office/drawing/2014/main" val="1344863933"/>
                    </a:ext>
                  </a:extLst>
                </a:gridCol>
                <a:gridCol w="1440160">
                  <a:extLst>
                    <a:ext uri="{9D8B030D-6E8A-4147-A177-3AD203B41FA5}">
                      <a16:colId xmlns:a16="http://schemas.microsoft.com/office/drawing/2014/main" val="4129856273"/>
                    </a:ext>
                  </a:extLst>
                </a:gridCol>
                <a:gridCol w="1584176">
                  <a:extLst>
                    <a:ext uri="{9D8B030D-6E8A-4147-A177-3AD203B41FA5}">
                      <a16:colId xmlns:a16="http://schemas.microsoft.com/office/drawing/2014/main" val="1889566986"/>
                    </a:ext>
                  </a:extLst>
                </a:gridCol>
                <a:gridCol w="1440160">
                  <a:extLst>
                    <a:ext uri="{9D8B030D-6E8A-4147-A177-3AD203B41FA5}">
                      <a16:colId xmlns:a16="http://schemas.microsoft.com/office/drawing/2014/main" val="239552035"/>
                    </a:ext>
                  </a:extLst>
                </a:gridCol>
                <a:gridCol w="1440160">
                  <a:extLst>
                    <a:ext uri="{9D8B030D-6E8A-4147-A177-3AD203B41FA5}">
                      <a16:colId xmlns:a16="http://schemas.microsoft.com/office/drawing/2014/main" val="681984387"/>
                    </a:ext>
                  </a:extLst>
                </a:gridCol>
                <a:gridCol w="1547665">
                  <a:extLst>
                    <a:ext uri="{9D8B030D-6E8A-4147-A177-3AD203B41FA5}">
                      <a16:colId xmlns:a16="http://schemas.microsoft.com/office/drawing/2014/main" val="1234225169"/>
                    </a:ext>
                  </a:extLst>
                </a:gridCol>
              </a:tblGrid>
              <a:tr h="502885">
                <a:tc>
                  <a:txBody>
                    <a:bodyPr/>
                    <a:lstStyle/>
                    <a:p>
                      <a:pPr marL="0" marR="0" algn="l" rtl="0">
                        <a:lnSpc>
                          <a:spcPts val="1400"/>
                        </a:lnSpc>
                      </a:pPr>
                      <a:r>
                        <a:rPr lang="en-US" sz="1200" dirty="0">
                          <a:effectLst/>
                        </a:rPr>
                        <a:t>FEATURE</a:t>
                      </a:r>
                      <a:endParaRPr lang="en-US" sz="12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dirty="0">
                          <a:effectLst/>
                        </a:rPr>
                        <a:t>MUMPS (</a:t>
                      </a:r>
                      <a:r>
                        <a:rPr lang="en-US" sz="1200" i="1" dirty="0">
                          <a:effectLst/>
                        </a:rPr>
                        <a:t>Mumps</a:t>
                      </a:r>
                      <a:r>
                        <a:rPr lang="en-US" sz="1200" dirty="0">
                          <a:effectLst/>
                        </a:rPr>
                        <a:t>)</a:t>
                      </a:r>
                      <a:endParaRPr lang="en-US" sz="12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dirty="0">
                          <a:effectLst/>
                        </a:rPr>
                        <a:t>MILDEW POISONING</a:t>
                      </a:r>
                      <a:endParaRPr lang="en-US" sz="12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dirty="0">
                          <a:effectLst/>
                        </a:rPr>
                        <a:t>RUBELLA (</a:t>
                      </a:r>
                      <a:r>
                        <a:rPr lang="en-US" sz="1200" i="1" dirty="0">
                          <a:effectLst/>
                        </a:rPr>
                        <a:t>Rubella</a:t>
                      </a:r>
                      <a:r>
                        <a:rPr lang="en-US" sz="1200" dirty="0">
                          <a:effectLst/>
                        </a:rPr>
                        <a:t>)</a:t>
                      </a:r>
                      <a:endParaRPr lang="en-US" sz="12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dirty="0">
                          <a:effectLst/>
                        </a:rPr>
                        <a:t>PARVOVIRUS</a:t>
                      </a:r>
                      <a:r>
                        <a:rPr lang="sr-Cyrl-RS" sz="1200" dirty="0">
                          <a:effectLst/>
                        </a:rPr>
                        <a:t>In</a:t>
                      </a:r>
                      <a:r>
                        <a:rPr lang="en-US" sz="1200" dirty="0">
                          <a:effectLst/>
                        </a:rPr>
                        <a:t>19 (</a:t>
                      </a:r>
                      <a:r>
                        <a:rPr lang="en-US" sz="1200" i="1" dirty="0">
                          <a:effectLst/>
                        </a:rPr>
                        <a:t>Parvovirus</a:t>
                      </a:r>
                      <a:r>
                        <a:rPr lang="en-US" sz="1200" dirty="0">
                          <a:effectLst/>
                        </a:rPr>
                        <a:t>B19)</a:t>
                      </a:r>
                      <a:endParaRPr lang="en-US" sz="12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a:effectLst/>
                        </a:rPr>
                        <a:t>ROSEOLA (HHV-6/7)</a:t>
                      </a:r>
                      <a:endParaRPr lang="en-US" sz="1200" b="1">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extLst>
                  <a:ext uri="{0D108BD9-81ED-4DB2-BD59-A6C34878D82A}">
                    <a16:rowId xmlns:a16="http://schemas.microsoft.com/office/drawing/2014/main" val="4170145465"/>
                  </a:ext>
                </a:extLst>
              </a:tr>
              <a:tr h="781749">
                <a:tc>
                  <a:txBody>
                    <a:bodyPr/>
                    <a:lstStyle/>
                    <a:p>
                      <a:pPr marL="0" marR="0" algn="l" rtl="0">
                        <a:lnSpc>
                          <a:spcPts val="1400"/>
                        </a:lnSpc>
                      </a:pPr>
                      <a:r>
                        <a:rPr lang="en-US" sz="1200">
                          <a:effectLst/>
                        </a:rPr>
                        <a:t>Virus type</a:t>
                      </a:r>
                      <a:endParaRPr lang="en-US" sz="1200" b="1">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dirty="0">
                          <a:effectLst/>
                        </a:rPr>
                        <a:t>Paramyxovirus,</a:t>
                      </a:r>
                      <a:r>
                        <a:rPr lang="sr-Cyrl-RS" sz="1200" dirty="0">
                          <a:effectLst/>
                        </a:rPr>
                        <a:t>with sheath, helical</a:t>
                      </a:r>
                      <a:r>
                        <a:rPr lang="en-US" sz="1200" dirty="0">
                          <a:effectLst/>
                        </a:rPr>
                        <a:t>,</a:t>
                      </a:r>
                      <a:r>
                        <a:rPr lang="en-US" sz="1200" dirty="0" err="1">
                          <a:effectLst/>
                        </a:rPr>
                        <a:t>ssRNA</a:t>
                      </a:r>
                      <a:endParaRPr lang="en-US" sz="12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dirty="0">
                          <a:effectLst/>
                        </a:rPr>
                        <a:t>Paramyxovirus (Morbillivirus),</a:t>
                      </a:r>
                      <a:r>
                        <a:rPr lang="sr-Cyrl-RS" sz="1200" dirty="0">
                          <a:effectLst/>
                        </a:rPr>
                        <a:t>with sheath, helical</a:t>
                      </a:r>
                      <a:r>
                        <a:rPr lang="en-US" sz="1200" dirty="0">
                          <a:effectLst/>
                        </a:rPr>
                        <a:t>,</a:t>
                      </a:r>
                      <a:r>
                        <a:rPr lang="en-US" sz="1200" dirty="0" err="1">
                          <a:effectLst/>
                        </a:rPr>
                        <a:t>ssRNA</a:t>
                      </a:r>
                      <a:endParaRPr lang="en-US" sz="12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dirty="0">
                          <a:effectLst/>
                        </a:rPr>
                        <a:t>Togavirus (</a:t>
                      </a:r>
                      <a:r>
                        <a:rPr lang="en-US" sz="1200" dirty="0" err="1">
                          <a:effectLst/>
                        </a:rPr>
                        <a:t>Rubivirus</a:t>
                      </a:r>
                      <a:r>
                        <a:rPr lang="en-US" sz="1200" dirty="0">
                          <a:effectLst/>
                        </a:rPr>
                        <a:t>),</a:t>
                      </a:r>
                      <a:r>
                        <a:rPr lang="sr-Cyrl-RS" sz="1200" dirty="0">
                          <a:effectLst/>
                        </a:rPr>
                        <a:t>with an icosahedral onotache</a:t>
                      </a:r>
                      <a:r>
                        <a:rPr lang="en-US" sz="1200" dirty="0">
                          <a:effectLst/>
                        </a:rPr>
                        <a:t>,</a:t>
                      </a:r>
                      <a:r>
                        <a:rPr lang="en-US" sz="1200" dirty="0" err="1">
                          <a:effectLst/>
                        </a:rPr>
                        <a:t>ssRNA</a:t>
                      </a:r>
                      <a:endParaRPr lang="en-US" sz="12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dirty="0">
                          <a:effectLst/>
                        </a:rPr>
                        <a:t>Parvovirus,</a:t>
                      </a:r>
                      <a:r>
                        <a:rPr lang="sr-Cyrl-RS" sz="1200" dirty="0">
                          <a:effectLst/>
                        </a:rPr>
                        <a:t>without wrapper</a:t>
                      </a:r>
                      <a:r>
                        <a:rPr lang="en-US" sz="1200" dirty="0">
                          <a:effectLst/>
                        </a:rPr>
                        <a:t>,</a:t>
                      </a:r>
                      <a:r>
                        <a:rPr lang="sr-Cyrl-RS" sz="1200" dirty="0">
                          <a:effectLst/>
                        </a:rPr>
                        <a:t>icosahedral</a:t>
                      </a:r>
                      <a:r>
                        <a:rPr lang="en-US" sz="1200" dirty="0">
                          <a:effectLst/>
                        </a:rPr>
                        <a:t>, ssDNA</a:t>
                      </a:r>
                      <a:endParaRPr lang="en-US" sz="12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dirty="0">
                          <a:effectLst/>
                        </a:rPr>
                        <a:t>Human herpesvirus 6</a:t>
                      </a:r>
                      <a:r>
                        <a:rPr lang="en-US" sz="1200" dirty="0" err="1">
                          <a:effectLst/>
                        </a:rPr>
                        <a:t>or</a:t>
                      </a:r>
                      <a:r>
                        <a:rPr lang="en-US" sz="1200" dirty="0">
                          <a:effectLst/>
                        </a:rPr>
                        <a:t>7,</a:t>
                      </a:r>
                      <a:r>
                        <a:rPr lang="sr-Cyrl-RS" sz="1200" dirty="0">
                          <a:effectLst/>
                        </a:rPr>
                        <a:t>with a wrapper</a:t>
                      </a:r>
                      <a:r>
                        <a:rPr lang="en-US" sz="1200" dirty="0">
                          <a:effectLst/>
                        </a:rPr>
                        <a:t>,</a:t>
                      </a:r>
                      <a:r>
                        <a:rPr lang="sr-Cyrl-RS" sz="1200" dirty="0">
                          <a:effectLst/>
                        </a:rPr>
                        <a:t>icosahedral</a:t>
                      </a:r>
                      <a:r>
                        <a:rPr lang="en-US" sz="1200" dirty="0">
                          <a:effectLst/>
                        </a:rPr>
                        <a:t>, dsDNA</a:t>
                      </a:r>
                      <a:endParaRPr lang="en-US" sz="12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extLst>
                  <a:ext uri="{0D108BD9-81ED-4DB2-BD59-A6C34878D82A}">
                    <a16:rowId xmlns:a16="http://schemas.microsoft.com/office/drawing/2014/main" val="1579209787"/>
                  </a:ext>
                </a:extLst>
              </a:tr>
              <a:tr h="224021">
                <a:tc>
                  <a:txBody>
                    <a:bodyPr/>
                    <a:lstStyle/>
                    <a:p>
                      <a:pPr marL="0" marR="0" algn="l" rtl="0">
                        <a:lnSpc>
                          <a:spcPts val="1400"/>
                        </a:lnSpc>
                      </a:pPr>
                      <a:r>
                        <a:rPr lang="en-US" sz="1200">
                          <a:effectLst/>
                        </a:rPr>
                        <a:t>Transmission</a:t>
                      </a:r>
                      <a:endParaRPr lang="en-US" sz="1200" b="1">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a:effectLst/>
                        </a:rPr>
                        <a:t>Respiratory</a:t>
                      </a:r>
                      <a:endParaRPr lang="en-US" sz="1200" b="1">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a:effectLst/>
                        </a:rPr>
                        <a:t>Respiratory</a:t>
                      </a:r>
                      <a:endParaRPr lang="en-US" sz="1200" b="1">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a:effectLst/>
                        </a:rPr>
                        <a:t>Respiratory</a:t>
                      </a:r>
                      <a:endParaRPr lang="en-US" sz="1200" b="1">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a:effectLst/>
                        </a:rPr>
                        <a:t>Respiratory</a:t>
                      </a:r>
                      <a:endParaRPr lang="en-US" sz="1200" b="1">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a:effectLst/>
                        </a:rPr>
                        <a:t>Oral secretions</a:t>
                      </a:r>
                      <a:endParaRPr lang="en-US" sz="1200" b="1">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extLst>
                  <a:ext uri="{0D108BD9-81ED-4DB2-BD59-A6C34878D82A}">
                    <a16:rowId xmlns:a16="http://schemas.microsoft.com/office/drawing/2014/main" val="4212735800"/>
                  </a:ext>
                </a:extLst>
              </a:tr>
              <a:tr h="224021">
                <a:tc>
                  <a:txBody>
                    <a:bodyPr/>
                    <a:lstStyle/>
                    <a:p>
                      <a:pPr marL="0" marR="0" algn="l" rtl="0">
                        <a:lnSpc>
                          <a:spcPts val="1400"/>
                        </a:lnSpc>
                      </a:pPr>
                      <a:r>
                        <a:rPr lang="en-US" sz="1200">
                          <a:effectLst/>
                        </a:rPr>
                        <a:t>Incubation (days)</a:t>
                      </a:r>
                      <a:endParaRPr lang="en-US" sz="1200" b="1">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a:effectLst/>
                        </a:rPr>
                        <a:t>12–29 (average 16–18)</a:t>
                      </a:r>
                      <a:endParaRPr lang="en-US" sz="1200" b="1">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a:effectLst/>
                        </a:rPr>
                        <a:t>7–18 (average 9–11)</a:t>
                      </a:r>
                      <a:endParaRPr lang="en-US" sz="1200" b="1">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a:effectLst/>
                        </a:rPr>
                        <a:t>14–21 (average 16)</a:t>
                      </a:r>
                      <a:endParaRPr lang="en-US" sz="1200" b="1">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a:effectLst/>
                        </a:rPr>
                        <a:t>4–12</a:t>
                      </a:r>
                      <a:endParaRPr lang="en-US" sz="1200" b="1">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a:effectLst/>
                        </a:rPr>
                        <a:t>Unknown</a:t>
                      </a:r>
                      <a:endParaRPr lang="en-US" sz="1200" b="1">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extLst>
                  <a:ext uri="{0D108BD9-81ED-4DB2-BD59-A6C34878D82A}">
                    <a16:rowId xmlns:a16="http://schemas.microsoft.com/office/drawing/2014/main" val="2871101360"/>
                  </a:ext>
                </a:extLst>
              </a:tr>
              <a:tr h="781749">
                <a:tc>
                  <a:txBody>
                    <a:bodyPr/>
                    <a:lstStyle/>
                    <a:p>
                      <a:pPr marL="0" marR="0" algn="l" rtl="0">
                        <a:lnSpc>
                          <a:spcPts val="1400"/>
                        </a:lnSpc>
                      </a:pPr>
                      <a:r>
                        <a:rPr lang="en-US" sz="1200">
                          <a:effectLst/>
                        </a:rPr>
                        <a:t>Symptoms</a:t>
                      </a:r>
                      <a:endParaRPr lang="en-US" sz="1200" b="1">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a:effectLst/>
                        </a:rPr>
                        <a:t>Fever, parotitis</a:t>
                      </a:r>
                      <a:endParaRPr lang="en-US" sz="1200" b="1">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dirty="0" err="1">
                          <a:effectLst/>
                        </a:rPr>
                        <a:t>Fever</a:t>
                      </a:r>
                      <a:r>
                        <a:rPr lang="en-US" sz="1200" dirty="0">
                          <a:effectLst/>
                        </a:rPr>
                        <a:t>,</a:t>
                      </a:r>
                      <a:r>
                        <a:rPr lang="en-US" sz="1200" dirty="0" err="1">
                          <a:effectLst/>
                        </a:rPr>
                        <a:t>cough</a:t>
                      </a:r>
                      <a:r>
                        <a:rPr lang="en-US" sz="1200" dirty="0">
                          <a:effectLst/>
                        </a:rPr>
                        <a:t>,</a:t>
                      </a:r>
                      <a:r>
                        <a:rPr lang="en-US" sz="1200" dirty="0" err="1">
                          <a:effectLst/>
                        </a:rPr>
                        <a:t>who</a:t>
                      </a:r>
                      <a:r>
                        <a:rPr lang="sr-Cyrl-RS" sz="1200" dirty="0">
                          <a:effectLst/>
                        </a:rPr>
                        <a:t>him/her</a:t>
                      </a:r>
                      <a:r>
                        <a:rPr lang="en-US" sz="1200" dirty="0">
                          <a:effectLst/>
                        </a:rPr>
                        <a:t>in</a:t>
                      </a:r>
                      <a:r>
                        <a:rPr lang="sr-Cyrl-RS" sz="1200" dirty="0">
                          <a:effectLst/>
                        </a:rPr>
                        <a:t>n</a:t>
                      </a:r>
                      <a:r>
                        <a:rPr lang="en-US" sz="1200" dirty="0" err="1">
                          <a:effectLst/>
                        </a:rPr>
                        <a:t>activity</a:t>
                      </a:r>
                      <a:r>
                        <a:rPr lang="en-US" sz="1200" dirty="0">
                          <a:effectLst/>
                        </a:rPr>
                        <a:t>,</a:t>
                      </a:r>
                      <a:r>
                        <a:rPr lang="en-US" sz="1200" dirty="0" err="1">
                          <a:effectLst/>
                        </a:rPr>
                        <a:t>Koplikov</a:t>
                      </a:r>
                      <a:r>
                        <a:rPr lang="en-US" sz="1200" dirty="0">
                          <a:effectLst/>
                        </a:rPr>
                        <a:t> </a:t>
                      </a:r>
                      <a:r>
                        <a:rPr lang="sr-Cyrl-RS" sz="1200" dirty="0">
                          <a:effectLst/>
                        </a:rPr>
                        <a:t>stains</a:t>
                      </a:r>
                      <a:endParaRPr lang="en-US" sz="12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a:effectLst/>
                        </a:rPr>
                        <a:t>Mild fever, upper respiratory symptoms</a:t>
                      </a:r>
                      <a:endParaRPr lang="en-US" sz="1200" b="1">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a:effectLst/>
                        </a:rPr>
                        <a:t>Mild fever, malaise, headache, myalgia, pruritus</a:t>
                      </a:r>
                      <a:endParaRPr lang="en-US" sz="1200" b="1">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a:effectLst/>
                        </a:rPr>
                        <a:t>High fever, occasionally a sudden rash</a:t>
                      </a:r>
                      <a:endParaRPr lang="en-US" sz="1200" b="1">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extLst>
                  <a:ext uri="{0D108BD9-81ED-4DB2-BD59-A6C34878D82A}">
                    <a16:rowId xmlns:a16="http://schemas.microsoft.com/office/drawing/2014/main" val="4264853177"/>
                  </a:ext>
                </a:extLst>
              </a:tr>
              <a:tr h="502885">
                <a:tc>
                  <a:txBody>
                    <a:bodyPr/>
                    <a:lstStyle/>
                    <a:p>
                      <a:pPr marL="0" marR="0" algn="l" rtl="0">
                        <a:lnSpc>
                          <a:spcPts val="1400"/>
                        </a:lnSpc>
                      </a:pPr>
                      <a:r>
                        <a:rPr lang="en-US" sz="1200">
                          <a:effectLst/>
                        </a:rPr>
                        <a:t>Characteristic rash</a:t>
                      </a:r>
                      <a:endParaRPr lang="en-US" sz="1200" b="1">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a:effectLst/>
                        </a:rPr>
                        <a:t>No</a:t>
                      </a:r>
                      <a:endParaRPr lang="en-US" sz="1200" b="1">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a:effectLst/>
                        </a:rPr>
                        <a:t>Widespread, maculopapular</a:t>
                      </a:r>
                      <a:endParaRPr lang="en-US" sz="1200" b="1">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a:effectLst/>
                        </a:rPr>
                        <a:t>Weak, macular</a:t>
                      </a:r>
                      <a:endParaRPr lang="en-US" sz="1200" b="1">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a:effectLst/>
                        </a:rPr>
                        <a:t>Macular, reticular, often weak</a:t>
                      </a:r>
                      <a:endParaRPr lang="en-US" sz="1200" b="1">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a:effectLst/>
                        </a:rPr>
                        <a:t>Transient, weak macular</a:t>
                      </a:r>
                      <a:endParaRPr lang="en-US" sz="1200" b="1">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extLst>
                  <a:ext uri="{0D108BD9-81ED-4DB2-BD59-A6C34878D82A}">
                    <a16:rowId xmlns:a16="http://schemas.microsoft.com/office/drawing/2014/main" val="2419760619"/>
                  </a:ext>
                </a:extLst>
              </a:tr>
              <a:tr h="224021">
                <a:tc>
                  <a:txBody>
                    <a:bodyPr/>
                    <a:lstStyle/>
                    <a:p>
                      <a:pPr marL="0" marR="0" algn="l" rtl="0">
                        <a:lnSpc>
                          <a:spcPts val="1400"/>
                        </a:lnSpc>
                      </a:pPr>
                      <a:r>
                        <a:rPr lang="en-US" sz="1200">
                          <a:effectLst/>
                        </a:rPr>
                        <a:t>Duration of illness</a:t>
                      </a:r>
                      <a:endParaRPr lang="en-US" sz="1200" b="1">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a:effectLst/>
                        </a:rPr>
                        <a:t>7–10 days</a:t>
                      </a:r>
                      <a:endParaRPr lang="en-US" sz="1200" b="1">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a:effectLst/>
                        </a:rPr>
                        <a:t>3–5 days</a:t>
                      </a:r>
                      <a:endParaRPr lang="en-US" sz="1200" b="1">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a:effectLst/>
                        </a:rPr>
                        <a:t>1–3 days</a:t>
                      </a:r>
                      <a:endParaRPr lang="en-US" sz="1200" b="1">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a:effectLst/>
                        </a:rPr>
                        <a:t>1–2 weeks</a:t>
                      </a:r>
                      <a:endParaRPr lang="en-US" sz="1200" b="1">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a:effectLst/>
                        </a:rPr>
                        <a:t>3–5 days</a:t>
                      </a:r>
                      <a:endParaRPr lang="en-US" sz="1200" b="1">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extLst>
                  <a:ext uri="{0D108BD9-81ED-4DB2-BD59-A6C34878D82A}">
                    <a16:rowId xmlns:a16="http://schemas.microsoft.com/office/drawing/2014/main" val="1675655814"/>
                  </a:ext>
                </a:extLst>
              </a:tr>
              <a:tr h="781749">
                <a:tc>
                  <a:txBody>
                    <a:bodyPr/>
                    <a:lstStyle/>
                    <a:p>
                      <a:pPr marL="0" marR="0" algn="l" rtl="0">
                        <a:lnSpc>
                          <a:spcPts val="1400"/>
                        </a:lnSpc>
                      </a:pPr>
                      <a:r>
                        <a:rPr lang="en-US" sz="1200">
                          <a:effectLst/>
                        </a:rPr>
                        <a:t>Weight/complications</a:t>
                      </a:r>
                      <a:endParaRPr lang="en-US" sz="1200" b="1">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a:effectLst/>
                        </a:rPr>
                        <a:t>Meningitis, encephalitis, pancreatitis, orchitis, oophoritis</a:t>
                      </a:r>
                      <a:endParaRPr lang="en-US" sz="1200" b="1">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a:effectLst/>
                        </a:rPr>
                        <a:t>Bacterial superinfection, encephalitis, keratitis, TB reactivation, SSPE (rare)</a:t>
                      </a:r>
                      <a:endParaRPr lang="en-US" sz="1200" b="1">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a:effectLst/>
                        </a:rPr>
                        <a:t>Overt arthritis, Congenital infection</a:t>
                      </a:r>
                      <a:endParaRPr lang="en-US" sz="1200" b="1">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a:effectLst/>
                        </a:rPr>
                        <a:t>Aplastic crisis (chronic hemolysis), arthritis, arthralgias</a:t>
                      </a:r>
                      <a:endParaRPr lang="en-US" sz="1200" b="1">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a:effectLst/>
                        </a:rPr>
                        <a:t>Febrile convulsions</a:t>
                      </a:r>
                      <a:endParaRPr lang="en-US" sz="1200" b="1">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extLst>
                  <a:ext uri="{0D108BD9-81ED-4DB2-BD59-A6C34878D82A}">
                    <a16:rowId xmlns:a16="http://schemas.microsoft.com/office/drawing/2014/main" val="3864004468"/>
                  </a:ext>
                </a:extLst>
              </a:tr>
              <a:tr h="502885">
                <a:tc>
                  <a:txBody>
                    <a:bodyPr/>
                    <a:lstStyle/>
                    <a:p>
                      <a:pPr marL="0" marR="0" algn="l" rtl="0">
                        <a:lnSpc>
                          <a:spcPts val="1400"/>
                        </a:lnSpc>
                      </a:pPr>
                      <a:r>
                        <a:rPr lang="en-US" sz="1200">
                          <a:effectLst/>
                        </a:rPr>
                        <a:t>Fetal infection</a:t>
                      </a:r>
                      <a:endParaRPr lang="en-US" sz="1200" b="1">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a:effectLst/>
                        </a:rPr>
                        <a:t>No*</a:t>
                      </a:r>
                      <a:endParaRPr lang="en-US" sz="1200" b="1">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a:effectLst/>
                        </a:rPr>
                        <a:t>No*</a:t>
                      </a:r>
                      <a:endParaRPr lang="en-US" sz="1200" b="1">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a:effectLst/>
                        </a:rPr>
                        <a:t>Yes – multiple defects</a:t>
                      </a:r>
                      <a:endParaRPr lang="en-US" sz="1200" b="1">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a:effectLst/>
                        </a:rPr>
                        <a:t>Yes - stillbirth, fetal hydrops</a:t>
                      </a:r>
                      <a:endParaRPr lang="en-US" sz="1200" b="1">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tc>
                  <a:txBody>
                    <a:bodyPr/>
                    <a:lstStyle/>
                    <a:p>
                      <a:pPr marL="0" marR="0" algn="l" rtl="0">
                        <a:lnSpc>
                          <a:spcPts val="1400"/>
                        </a:lnSpc>
                      </a:pPr>
                      <a:r>
                        <a:rPr lang="en-US" sz="1200" dirty="0" err="1">
                          <a:effectLst/>
                        </a:rPr>
                        <a:t>No</a:t>
                      </a:r>
                      <a:r>
                        <a:rPr lang="en-US" sz="1200" dirty="0">
                          <a:effectLst/>
                        </a:rPr>
                        <a:t>*</a:t>
                      </a:r>
                      <a:endParaRPr lang="en-US" sz="12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2744" marR="62744" marT="0" marB="0"/>
                </a:tc>
                <a:extLst>
                  <a:ext uri="{0D108BD9-81ED-4DB2-BD59-A6C34878D82A}">
                    <a16:rowId xmlns:a16="http://schemas.microsoft.com/office/drawing/2014/main" val="1881159387"/>
                  </a:ext>
                </a:extLst>
              </a:tr>
            </a:tbl>
          </a:graphicData>
        </a:graphic>
      </p:graphicFrame>
      <p:sp>
        <p:nvSpPr>
          <p:cNvPr id="6" name="Title 1">
            <a:extLst>
              <a:ext uri="{FF2B5EF4-FFF2-40B4-BE49-F238E27FC236}">
                <a16:creationId xmlns:a16="http://schemas.microsoft.com/office/drawing/2014/main" id="{6E1CD3B5-21BD-4CE8-862F-221006AE4A98}"/>
              </a:ext>
            </a:extLst>
          </p:cNvPr>
          <p:cNvSpPr>
            <a:spLocks noGrp="1"/>
          </p:cNvSpPr>
          <p:nvPr>
            <p:ph type="title"/>
          </p:nvPr>
        </p:nvSpPr>
        <p:spPr>
          <a:xfrm>
            <a:off x="0" y="-65088"/>
            <a:ext cx="9144000" cy="971551"/>
          </a:xfrm>
          <a:solidFill>
            <a:schemeClr val="bg2">
              <a:lumMod val="90000"/>
            </a:schemeClr>
          </a:solidFill>
        </p:spPr>
        <p:txBody>
          <a:bodyPr rtlCol="0">
            <a:noAutofit/>
          </a:bodyPr>
          <a:lstStyle/>
          <a:p>
            <a:pPr algn="l" rtl="0"/>
            <a:r>
              <a:rPr lang="sr-Cyrl-RS" sz="2800" b="1" dirty="0">
                <a:solidFill>
                  <a:schemeClr val="accent1">
                    <a:lumMod val="75000"/>
                  </a:schemeClr>
                </a:solidFill>
              </a:rPr>
              <a:t>Comparison of rash fevers</a:t>
            </a:r>
            <a:endParaRPr lang="en-US" sz="2800" dirty="0">
              <a:solidFill>
                <a:schemeClr val="accent1">
                  <a:lumMod val="75000"/>
                </a:schemeClr>
              </a:solidFill>
            </a:endParaRPr>
          </a:p>
        </p:txBody>
      </p:sp>
    </p:spTree>
    <p:extLst>
      <p:ext uri="{BB962C8B-B14F-4D97-AF65-F5344CB8AC3E}">
        <p14:creationId xmlns:p14="http://schemas.microsoft.com/office/powerpoint/2010/main" val="342712734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5088"/>
            <a:ext cx="9144000" cy="971551"/>
          </a:xfrm>
          <a:solidFill>
            <a:schemeClr val="bg2">
              <a:lumMod val="90000"/>
            </a:schemeClr>
          </a:solidFill>
        </p:spPr>
        <p:txBody>
          <a:bodyPr rtlCol="0">
            <a:noAutofit/>
          </a:bodyPr>
          <a:lstStyle/>
          <a:p>
            <a:pPr algn="l" rtl="0"/>
            <a:r>
              <a:rPr lang="sr-Cyrl-RS" sz="2800" b="1" dirty="0">
                <a:solidFill>
                  <a:schemeClr val="accent1">
                    <a:lumMod val="75000"/>
                  </a:schemeClr>
                </a:solidFill>
              </a:rPr>
              <a:t>Mumps</a:t>
            </a:r>
            <a:endParaRPr lang="en-US" sz="2800" dirty="0">
              <a:solidFill>
                <a:schemeClr val="accent1">
                  <a:lumMod val="75000"/>
                </a:schemeClr>
              </a:solidFill>
            </a:endParaRPr>
          </a:p>
        </p:txBody>
      </p:sp>
      <p:sp>
        <p:nvSpPr>
          <p:cNvPr id="5" name="Content Placeholder 4">
            <a:extLst>
              <a:ext uri="{FF2B5EF4-FFF2-40B4-BE49-F238E27FC236}">
                <a16:creationId xmlns:a16="http://schemas.microsoft.com/office/drawing/2014/main" id="{31E04E06-C9A4-4E8B-A0E5-FD92A3A8CD4B}"/>
              </a:ext>
            </a:extLst>
          </p:cNvPr>
          <p:cNvSpPr>
            <a:spLocks noGrp="1"/>
          </p:cNvSpPr>
          <p:nvPr>
            <p:ph idx="1"/>
          </p:nvPr>
        </p:nvSpPr>
        <p:spPr>
          <a:xfrm>
            <a:off x="457200" y="1609725"/>
            <a:ext cx="8229600" cy="4525963"/>
          </a:xfrm>
        </p:spPr>
        <p:txBody>
          <a:bodyPr/>
          <a:lstStyle/>
          <a:p>
            <a:pPr algn="l" rtl="0"/>
            <a:r>
              <a:rPr lang="en-US" sz="2000" dirty="0"/>
              <a:t>Mumps virus: family </a:t>
            </a:r>
            <a:r>
              <a:rPr lang="en-US" sz="2000" dirty="0" err="1"/>
              <a:t>Paramyxoviridae</a:t>
            </a:r>
            <a:r>
              <a:rPr lang="en-US" sz="2000" dirty="0"/>
              <a:t>, genus Paramyxovirus</a:t>
            </a:r>
          </a:p>
          <a:p>
            <a:pPr algn="l" rtl="0"/>
            <a:r>
              <a:rPr lang="en-US" sz="2000" dirty="0"/>
              <a:t>Structure: negative single-stranded RNA, helical nucleocapsid, envelope</a:t>
            </a:r>
          </a:p>
          <a:p>
            <a:pPr algn="l" rtl="0"/>
            <a:r>
              <a:rPr lang="en-US" sz="2000" dirty="0"/>
              <a:t>Two glycoproteins on the envelope: HN (hemagglutinin-neuraminidase) and F (fusion protein)</a:t>
            </a:r>
          </a:p>
          <a:p>
            <a:pPr algn="l" rtl="0"/>
            <a:r>
              <a:rPr lang="en-US" sz="2000" dirty="0"/>
              <a:t>HN protein binds sialic acid on the surface of the host cell</a:t>
            </a:r>
          </a:p>
          <a:p>
            <a:pPr algn="l" rtl="0"/>
            <a:r>
              <a:rPr lang="en-US" sz="2000" dirty="0"/>
              <a:t>F protein promotes fusion of the viral membrane with the plasma membrane of the cell</a:t>
            </a:r>
          </a:p>
          <a:p>
            <a:pPr algn="l" rtl="0"/>
            <a:r>
              <a:rPr lang="en-US" sz="2000" dirty="0"/>
              <a:t>Replication in the cytoplasm using its own RNA-dependent RNA polymerase</a:t>
            </a:r>
          </a:p>
          <a:p>
            <a:pPr algn="l" rtl="0"/>
            <a:r>
              <a:rPr lang="en-US" sz="2000" dirty="0"/>
              <a:t>Release of viral progeny by budding from the plasma membrane</a:t>
            </a:r>
          </a:p>
          <a:p>
            <a:pPr algn="l" rtl="0"/>
            <a:r>
              <a:rPr lang="en-US" sz="2000" dirty="0"/>
              <a:t>Only one major antigenic type is known (one serotype)</a:t>
            </a:r>
            <a:endParaRPr lang="sr-Cyrl-RS" sz="2000" dirty="0"/>
          </a:p>
        </p:txBody>
      </p:sp>
    </p:spTree>
    <p:extLst>
      <p:ext uri="{BB962C8B-B14F-4D97-AF65-F5344CB8AC3E}">
        <p14:creationId xmlns:p14="http://schemas.microsoft.com/office/powerpoint/2010/main" val="35050193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987"/>
            <a:ext cx="9144000" cy="719683"/>
          </a:xfrm>
          <a:solidFill>
            <a:schemeClr val="bg2">
              <a:lumMod val="90000"/>
            </a:schemeClr>
          </a:solidFill>
        </p:spPr>
        <p:txBody>
          <a:bodyPr rtlCol="0">
            <a:normAutofit/>
          </a:bodyPr>
          <a:lstStyle/>
          <a:p>
            <a:pPr fontAlgn="auto">
              <a:spcAft>
                <a:spcPts val="0"/>
              </a:spcAft>
              <a:defRPr/>
            </a:pPr>
            <a:r>
              <a:rPr lang="en-US" sz="4000" b="1" i="1" dirty="0"/>
              <a:t> </a:t>
            </a:r>
            <a:r>
              <a:rPr lang="en-US" sz="4000" b="1" dirty="0">
                <a:solidFill>
                  <a:schemeClr val="accent1">
                    <a:lumMod val="75000"/>
                  </a:schemeClr>
                </a:solidFill>
              </a:rPr>
              <a:t>members of family </a:t>
            </a:r>
            <a:r>
              <a:rPr lang="en-US" sz="4000" b="1" i="1" dirty="0" err="1">
                <a:solidFill>
                  <a:schemeClr val="accent1">
                    <a:lumMod val="75000"/>
                  </a:schemeClr>
                </a:solidFill>
              </a:rPr>
              <a:t>Herpetoviridae</a:t>
            </a:r>
            <a:endParaRPr lang="ru-RU" sz="4000" b="1" dirty="0">
              <a:solidFill>
                <a:schemeClr val="accent1">
                  <a:lumMod val="75000"/>
                </a:schemeClr>
              </a:solidFill>
              <a:latin typeface="Palatino Linotype" pitchFamily="18" charset="0"/>
            </a:endParaRPr>
          </a:p>
        </p:txBody>
      </p:sp>
      <p:graphicFrame>
        <p:nvGraphicFramePr>
          <p:cNvPr id="14" name="Table 13"/>
          <p:cNvGraphicFramePr>
            <a:graphicFrameLocks noGrp="1"/>
          </p:cNvGraphicFramePr>
          <p:nvPr/>
        </p:nvGraphicFramePr>
        <p:xfrm>
          <a:off x="0" y="692696"/>
          <a:ext cx="9144000" cy="6120154"/>
        </p:xfrm>
        <a:graphic>
          <a:graphicData uri="http://schemas.openxmlformats.org/drawingml/2006/table">
            <a:tbl>
              <a:tblPr/>
              <a:tblGrid>
                <a:gridCol w="746493">
                  <a:extLst>
                    <a:ext uri="{9D8B030D-6E8A-4147-A177-3AD203B41FA5}">
                      <a16:colId xmlns:a16="http://schemas.microsoft.com/office/drawing/2014/main" val="20000"/>
                    </a:ext>
                  </a:extLst>
                </a:gridCol>
                <a:gridCol w="1418334">
                  <a:extLst>
                    <a:ext uri="{9D8B030D-6E8A-4147-A177-3AD203B41FA5}">
                      <a16:colId xmlns:a16="http://schemas.microsoft.com/office/drawing/2014/main" val="20001"/>
                    </a:ext>
                  </a:extLst>
                </a:gridCol>
                <a:gridCol w="1791581">
                  <a:extLst>
                    <a:ext uri="{9D8B030D-6E8A-4147-A177-3AD203B41FA5}">
                      <a16:colId xmlns:a16="http://schemas.microsoft.com/office/drawing/2014/main" val="20002"/>
                    </a:ext>
                  </a:extLst>
                </a:gridCol>
                <a:gridCol w="782434">
                  <a:extLst>
                    <a:ext uri="{9D8B030D-6E8A-4147-A177-3AD203B41FA5}">
                      <a16:colId xmlns:a16="http://schemas.microsoft.com/office/drawing/2014/main" val="20003"/>
                    </a:ext>
                  </a:extLst>
                </a:gridCol>
                <a:gridCol w="411952">
                  <a:extLst>
                    <a:ext uri="{9D8B030D-6E8A-4147-A177-3AD203B41FA5}">
                      <a16:colId xmlns:a16="http://schemas.microsoft.com/office/drawing/2014/main" val="20004"/>
                    </a:ext>
                  </a:extLst>
                </a:gridCol>
                <a:gridCol w="2538073">
                  <a:extLst>
                    <a:ext uri="{9D8B030D-6E8A-4147-A177-3AD203B41FA5}">
                      <a16:colId xmlns:a16="http://schemas.microsoft.com/office/drawing/2014/main" val="20005"/>
                    </a:ext>
                  </a:extLst>
                </a:gridCol>
                <a:gridCol w="1455133">
                  <a:extLst>
                    <a:ext uri="{9D8B030D-6E8A-4147-A177-3AD203B41FA5}">
                      <a16:colId xmlns:a16="http://schemas.microsoft.com/office/drawing/2014/main" val="20006"/>
                    </a:ext>
                  </a:extLst>
                </a:gridCol>
              </a:tblGrid>
              <a:tr h="180814">
                <a:tc gridSpan="4">
                  <a:txBody>
                    <a:bodyPr/>
                    <a:lstStyle/>
                    <a:p>
                      <a:pPr marL="0" marR="0">
                        <a:spcBef>
                          <a:spcPts val="0"/>
                        </a:spcBef>
                        <a:spcAft>
                          <a:spcPts val="0"/>
                        </a:spcAft>
                      </a:pPr>
                      <a:r>
                        <a:rPr lang="en-US" sz="1200" b="1" dirty="0">
                          <a:solidFill>
                            <a:srgbClr val="FFFFFF"/>
                          </a:solidFill>
                          <a:latin typeface="+mj-lt"/>
                          <a:ea typeface="Calibri"/>
                        </a:rPr>
                        <a:t>Human herpesviruses</a:t>
                      </a:r>
                      <a:endParaRPr lang="en-US" sz="1200" dirty="0">
                        <a:latin typeface="+mj-lt"/>
                        <a:ea typeface="Calibri"/>
                      </a:endParaRPr>
                    </a:p>
                  </a:txBody>
                  <a:tcPr marL="9612" marR="9612" marT="0" marB="0">
                    <a:lnL w="12700" cap="flat" cmpd="sng" algn="ctr">
                      <a:solidFill>
                        <a:srgbClr val="8064A2"/>
                      </a:solidFill>
                      <a:prstDash val="solid"/>
                      <a:round/>
                      <a:headEnd type="none" w="med" len="med"/>
                      <a:tailEnd type="none" w="med" len="med"/>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solidFill>
                      <a:srgbClr val="8064A2"/>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marL="0" marR="0">
                        <a:spcBef>
                          <a:spcPts val="0"/>
                        </a:spcBef>
                        <a:spcAft>
                          <a:spcPts val="0"/>
                        </a:spcAft>
                      </a:pPr>
                      <a:endParaRPr lang="sr-Cyrl-CS" sz="1200">
                        <a:solidFill>
                          <a:srgbClr val="FFFFFF"/>
                        </a:solidFill>
                        <a:latin typeface="+mj-lt"/>
                        <a:ea typeface="Calibri"/>
                      </a:endParaRPr>
                    </a:p>
                  </a:txBody>
                  <a:tcPr marL="9612" marR="9612" marT="0" marB="0">
                    <a:lnL>
                      <a:noFill/>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solidFill>
                      <a:srgbClr val="8064A2"/>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542442">
                <a:tc>
                  <a:txBody>
                    <a:bodyPr/>
                    <a:lstStyle/>
                    <a:p>
                      <a:pPr marL="0" marR="0">
                        <a:spcBef>
                          <a:spcPts val="0"/>
                        </a:spcBef>
                        <a:spcAft>
                          <a:spcPts val="0"/>
                        </a:spcAft>
                      </a:pPr>
                      <a:endParaRPr lang="en-US" sz="1200" dirty="0">
                        <a:latin typeface="+mj-lt"/>
                        <a:ea typeface="Calibri"/>
                      </a:endParaRPr>
                    </a:p>
                  </a:txBody>
                  <a:tcPr marL="9612" marR="9612" marT="0" marB="0" anchor="ctr">
                    <a:lnL w="12700" cap="flat" cmpd="sng" algn="ctr">
                      <a:solidFill>
                        <a:srgbClr val="8064A2"/>
                      </a:solidFill>
                      <a:prstDash val="solid"/>
                      <a:round/>
                      <a:headEnd type="none" w="med" len="med"/>
                      <a:tailEnd type="none" w="med" len="med"/>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a:txBody>
                    <a:bodyPr/>
                    <a:lstStyle/>
                    <a:p>
                      <a:pPr marL="0" marR="0" algn="ctr">
                        <a:spcBef>
                          <a:spcPts val="0"/>
                        </a:spcBef>
                        <a:spcAft>
                          <a:spcPts val="0"/>
                        </a:spcAft>
                      </a:pPr>
                      <a:r>
                        <a:rPr lang="en-US" sz="1200" b="1" dirty="0">
                          <a:latin typeface="+mj-lt"/>
                          <a:ea typeface="Calibri"/>
                        </a:rPr>
                        <a:t>Name</a:t>
                      </a:r>
                      <a:endParaRPr lang="en-US" sz="1200" dirty="0">
                        <a:latin typeface="+mj-lt"/>
                        <a:ea typeface="Calibri"/>
                      </a:endParaRPr>
                    </a:p>
                  </a:txBody>
                  <a:tcPr marL="9612" marR="9612" marT="0" marB="0" anchor="ctr">
                    <a:lnL>
                      <a:noFill/>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a:txBody>
                    <a:bodyPr/>
                    <a:lstStyle/>
                    <a:p>
                      <a:pPr marL="0" marR="0">
                        <a:spcBef>
                          <a:spcPts val="0"/>
                        </a:spcBef>
                        <a:spcAft>
                          <a:spcPts val="0"/>
                        </a:spcAft>
                      </a:pPr>
                      <a:r>
                        <a:rPr lang="en-US" sz="1200" b="1" dirty="0">
                          <a:latin typeface="+mj-lt"/>
                          <a:ea typeface="Calibri"/>
                        </a:rPr>
                        <a:t>Mode of transmission</a:t>
                      </a:r>
                      <a:endParaRPr lang="en-US" sz="1200" dirty="0">
                        <a:latin typeface="+mj-lt"/>
                        <a:ea typeface="Calibri"/>
                      </a:endParaRPr>
                    </a:p>
                  </a:txBody>
                  <a:tcPr marL="9612" marR="9612" marT="0" marB="0" anchor="ctr">
                    <a:lnL>
                      <a:noFill/>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gridSpan="2">
                  <a:txBody>
                    <a:bodyPr/>
                    <a:lstStyle/>
                    <a:p>
                      <a:pPr marL="0" marR="0">
                        <a:spcBef>
                          <a:spcPts val="0"/>
                        </a:spcBef>
                        <a:spcAft>
                          <a:spcPts val="0"/>
                        </a:spcAft>
                      </a:pPr>
                      <a:r>
                        <a:rPr lang="en-US" sz="1200" b="1" dirty="0">
                          <a:latin typeface="+mj-lt"/>
                          <a:ea typeface="Calibri"/>
                        </a:rPr>
                        <a:t>Primary infection </a:t>
                      </a:r>
                      <a:r>
                        <a:rPr lang="en-US" sz="1200" b="1" kern="1200" dirty="0">
                          <a:solidFill>
                            <a:schemeClr val="tx1"/>
                          </a:solidFill>
                          <a:latin typeface="+mn-lt"/>
                          <a:ea typeface="Calibri"/>
                          <a:cs typeface="+mn-cs"/>
                        </a:rPr>
                        <a:t>site </a:t>
                      </a:r>
                      <a:endParaRPr lang="en-US" sz="1200" dirty="0">
                        <a:latin typeface="+mj-lt"/>
                        <a:ea typeface="Calibri"/>
                      </a:endParaRPr>
                    </a:p>
                  </a:txBody>
                  <a:tcPr marL="9612" marR="9612" marT="0" marB="0" anchor="ctr">
                    <a:lnL>
                      <a:noFill/>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hMerge="1">
                  <a:txBody>
                    <a:bodyPr/>
                    <a:lstStyle/>
                    <a:p>
                      <a:endParaRPr lang="en-US"/>
                    </a:p>
                  </a:txBody>
                  <a:tcPr/>
                </a:tc>
                <a:tc>
                  <a:txBody>
                    <a:bodyPr/>
                    <a:lstStyle/>
                    <a:p>
                      <a:pPr marL="0" marR="0">
                        <a:spcBef>
                          <a:spcPts val="0"/>
                        </a:spcBef>
                        <a:spcAft>
                          <a:spcPts val="0"/>
                        </a:spcAft>
                      </a:pPr>
                      <a:r>
                        <a:rPr lang="en-US" sz="1200" b="1" dirty="0">
                          <a:latin typeface="+mj-lt"/>
                          <a:ea typeface="Calibri"/>
                        </a:rPr>
                        <a:t>Diseases</a:t>
                      </a:r>
                      <a:endParaRPr lang="en-US" sz="1200" dirty="0">
                        <a:latin typeface="+mj-lt"/>
                        <a:ea typeface="Calibri"/>
                      </a:endParaRPr>
                    </a:p>
                  </a:txBody>
                  <a:tcPr marL="9612" marR="9612" marT="0" marB="0" anchor="ctr">
                    <a:lnL>
                      <a:noFill/>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a:txBody>
                    <a:bodyPr/>
                    <a:lstStyle/>
                    <a:p>
                      <a:pPr marL="0" marR="0">
                        <a:spcBef>
                          <a:spcPts val="0"/>
                        </a:spcBef>
                        <a:spcAft>
                          <a:spcPts val="0"/>
                        </a:spcAft>
                      </a:pPr>
                      <a:r>
                        <a:rPr lang="en-US" sz="1200" b="1" dirty="0">
                          <a:latin typeface="+mj-lt"/>
                          <a:ea typeface="Calibri"/>
                        </a:rPr>
                        <a:t>The site of latent infection</a:t>
                      </a:r>
                      <a:endParaRPr lang="en-US" sz="1200" dirty="0">
                        <a:latin typeface="+mj-lt"/>
                        <a:ea typeface="Calibri"/>
                      </a:endParaRPr>
                    </a:p>
                  </a:txBody>
                  <a:tcPr marL="9612" marR="9612" marT="0" marB="0" anchor="ctr">
                    <a:lnL>
                      <a:noFill/>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extLst>
                  <a:ext uri="{0D108BD9-81ED-4DB2-BD59-A6C34878D82A}">
                    <a16:rowId xmlns:a16="http://schemas.microsoft.com/office/drawing/2014/main" val="10001"/>
                  </a:ext>
                </a:extLst>
              </a:tr>
              <a:tr h="542442">
                <a:tc>
                  <a:txBody>
                    <a:bodyPr/>
                    <a:lstStyle/>
                    <a:p>
                      <a:pPr marL="0" marR="0">
                        <a:spcBef>
                          <a:spcPts val="0"/>
                        </a:spcBef>
                        <a:spcAft>
                          <a:spcPts val="0"/>
                        </a:spcAft>
                      </a:pPr>
                      <a:r>
                        <a:rPr lang="en-US" sz="1200" b="1">
                          <a:latin typeface="+mj-lt"/>
                          <a:ea typeface="Calibri"/>
                        </a:rPr>
                        <a:t>HHV-1</a:t>
                      </a:r>
                      <a:endParaRPr lang="en-US" sz="1200">
                        <a:latin typeface="+mj-lt"/>
                        <a:ea typeface="Calibri"/>
                      </a:endParaRPr>
                    </a:p>
                  </a:txBody>
                  <a:tcPr marL="9612" marR="9612" marT="0" marB="0" anchor="ctr">
                    <a:lnL w="12700" cap="flat" cmpd="sng" algn="ctr">
                      <a:solidFill>
                        <a:srgbClr val="8064A2"/>
                      </a:solidFill>
                      <a:prstDash val="solid"/>
                      <a:round/>
                      <a:headEnd type="none" w="med" len="med"/>
                      <a:tailEnd type="none" w="med" len="med"/>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a:txBody>
                    <a:bodyPr/>
                    <a:lstStyle/>
                    <a:p>
                      <a:pPr marL="0" marR="0" algn="ctr">
                        <a:spcBef>
                          <a:spcPts val="0"/>
                        </a:spcBef>
                        <a:spcAft>
                          <a:spcPts val="0"/>
                        </a:spcAft>
                      </a:pPr>
                      <a:r>
                        <a:rPr lang="sr-Cyrl-CS" sz="1200" b="1" i="1" dirty="0">
                          <a:solidFill>
                            <a:schemeClr val="accent1">
                              <a:lumMod val="75000"/>
                            </a:schemeClr>
                          </a:solidFill>
                          <a:latin typeface="+mj-lt"/>
                          <a:ea typeface="Calibri"/>
                        </a:rPr>
                        <a:t>Herpes simplex virus 1</a:t>
                      </a:r>
                      <a:endParaRPr lang="en-US" sz="1200" b="1" dirty="0">
                        <a:solidFill>
                          <a:schemeClr val="accent1">
                            <a:lumMod val="75000"/>
                          </a:schemeClr>
                        </a:solidFill>
                        <a:latin typeface="+mj-lt"/>
                        <a:ea typeface="Calibri"/>
                      </a:endParaRPr>
                    </a:p>
                    <a:p>
                      <a:pPr marL="0" marR="0" algn="ctr">
                        <a:spcBef>
                          <a:spcPts val="0"/>
                        </a:spcBef>
                        <a:spcAft>
                          <a:spcPts val="0"/>
                        </a:spcAft>
                      </a:pPr>
                      <a:r>
                        <a:rPr lang="sr-Cyrl-CS" sz="1200" b="1" dirty="0">
                          <a:solidFill>
                            <a:schemeClr val="accent1">
                              <a:lumMod val="75000"/>
                            </a:schemeClr>
                          </a:solidFill>
                          <a:latin typeface="+mj-lt"/>
                          <a:ea typeface="Calibri"/>
                        </a:rPr>
                        <a:t>(HSV-1)</a:t>
                      </a:r>
                      <a:endParaRPr lang="en-US" sz="1200" b="1" dirty="0">
                        <a:solidFill>
                          <a:schemeClr val="accent1">
                            <a:lumMod val="75000"/>
                          </a:schemeClr>
                        </a:solidFill>
                        <a:latin typeface="+mj-lt"/>
                        <a:ea typeface="Calibri"/>
                      </a:endParaRPr>
                    </a:p>
                  </a:txBody>
                  <a:tcPr marL="9612" marR="9612" marT="0" marB="0" anchor="ctr">
                    <a:lnL>
                      <a:noFill/>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a:txBody>
                    <a:bodyPr/>
                    <a:lstStyle/>
                    <a:p>
                      <a:pPr marL="0" marR="0">
                        <a:spcBef>
                          <a:spcPts val="0"/>
                        </a:spcBef>
                        <a:spcAft>
                          <a:spcPts val="0"/>
                        </a:spcAft>
                      </a:pPr>
                      <a:r>
                        <a:rPr lang="en-US" sz="1200" dirty="0">
                          <a:latin typeface="+mj-lt"/>
                          <a:ea typeface="Times New Roman"/>
                        </a:rPr>
                        <a:t>Direct contact</a:t>
                      </a:r>
                      <a:endParaRPr lang="en-US" sz="1200" dirty="0">
                        <a:latin typeface="+mj-lt"/>
                        <a:ea typeface="Calibri"/>
                      </a:endParaRPr>
                    </a:p>
                  </a:txBody>
                  <a:tcPr marL="9612" marR="9612" marT="0" marB="0" anchor="ctr">
                    <a:lnL>
                      <a:noFill/>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gridSpan="2">
                  <a:txBody>
                    <a:bodyPr/>
                    <a:lstStyle/>
                    <a:p>
                      <a:pPr marL="0" marR="0">
                        <a:spcBef>
                          <a:spcPts val="0"/>
                        </a:spcBef>
                        <a:spcAft>
                          <a:spcPts val="0"/>
                        </a:spcAft>
                      </a:pPr>
                      <a:r>
                        <a:rPr lang="en-US" sz="1200" dirty="0">
                          <a:latin typeface="+mj-lt"/>
                          <a:ea typeface="Times New Roman"/>
                        </a:rPr>
                        <a:t>Epithelial cells</a:t>
                      </a:r>
                      <a:endParaRPr lang="en-US" sz="1200" dirty="0">
                        <a:latin typeface="+mj-lt"/>
                        <a:ea typeface="Calibri"/>
                      </a:endParaRPr>
                    </a:p>
                  </a:txBody>
                  <a:tcPr marL="9612" marR="9612" marT="0" marB="0" anchor="ctr">
                    <a:lnL>
                      <a:noFill/>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hMerge="1">
                  <a:txBody>
                    <a:bodyPr/>
                    <a:lstStyle/>
                    <a:p>
                      <a:endParaRPr lang="en-US"/>
                    </a:p>
                  </a:txBody>
                  <a:tcPr/>
                </a:tc>
                <a:tc>
                  <a:txBody>
                    <a:bodyPr/>
                    <a:lstStyle/>
                    <a:p>
                      <a:pPr marL="0" marR="0">
                        <a:spcBef>
                          <a:spcPts val="0"/>
                        </a:spcBef>
                        <a:spcAft>
                          <a:spcPts val="0"/>
                        </a:spcAft>
                      </a:pPr>
                      <a:r>
                        <a:rPr lang="en-US" sz="1200" dirty="0" err="1">
                          <a:latin typeface="+mj-lt"/>
                          <a:ea typeface="Times New Roman"/>
                        </a:rPr>
                        <a:t>Perioral</a:t>
                      </a:r>
                      <a:r>
                        <a:rPr lang="en-US" sz="1200" baseline="0" dirty="0">
                          <a:latin typeface="+mj-lt"/>
                          <a:ea typeface="Times New Roman"/>
                        </a:rPr>
                        <a:t> lesions </a:t>
                      </a:r>
                      <a:r>
                        <a:rPr lang="en-US" sz="1200" dirty="0">
                          <a:latin typeface="+mj-lt"/>
                          <a:ea typeface="Times New Roman"/>
                        </a:rPr>
                        <a:t>( cold sores), eye damage, encephalitis</a:t>
                      </a:r>
                      <a:endParaRPr lang="en-US" sz="1200" dirty="0">
                        <a:latin typeface="+mj-lt"/>
                        <a:ea typeface="Calibri"/>
                      </a:endParaRPr>
                    </a:p>
                  </a:txBody>
                  <a:tcPr marL="9612" marR="9612" marT="0" marB="0" anchor="ctr">
                    <a:lnL>
                      <a:noFill/>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a:txBody>
                    <a:bodyPr/>
                    <a:lstStyle/>
                    <a:p>
                      <a:pPr marL="0" marR="0">
                        <a:spcBef>
                          <a:spcPts val="0"/>
                        </a:spcBef>
                        <a:spcAft>
                          <a:spcPts val="0"/>
                        </a:spcAft>
                      </a:pPr>
                      <a:r>
                        <a:rPr lang="en-US" sz="1200" dirty="0">
                          <a:latin typeface="+mj-lt"/>
                          <a:ea typeface="Times New Roman"/>
                        </a:rPr>
                        <a:t>Sensory ganglia neurons</a:t>
                      </a:r>
                      <a:endParaRPr lang="en-US" sz="1200" dirty="0">
                        <a:latin typeface="+mj-lt"/>
                        <a:ea typeface="Calibri"/>
                      </a:endParaRPr>
                    </a:p>
                  </a:txBody>
                  <a:tcPr marL="9612" marR="9612" marT="0" marB="0" anchor="ctr">
                    <a:lnL>
                      <a:noFill/>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extLst>
                  <a:ext uri="{0D108BD9-81ED-4DB2-BD59-A6C34878D82A}">
                    <a16:rowId xmlns:a16="http://schemas.microsoft.com/office/drawing/2014/main" val="10002"/>
                  </a:ext>
                </a:extLst>
              </a:tr>
              <a:tr h="542442">
                <a:tc>
                  <a:txBody>
                    <a:bodyPr/>
                    <a:lstStyle/>
                    <a:p>
                      <a:pPr marL="0" marR="0">
                        <a:spcBef>
                          <a:spcPts val="0"/>
                        </a:spcBef>
                        <a:spcAft>
                          <a:spcPts val="0"/>
                        </a:spcAft>
                      </a:pPr>
                      <a:r>
                        <a:rPr lang="en-US" sz="1200" b="1">
                          <a:latin typeface="+mj-lt"/>
                          <a:ea typeface="Times New Roman"/>
                        </a:rPr>
                        <a:t>HHV-2 </a:t>
                      </a:r>
                      <a:endParaRPr lang="en-US" sz="1200">
                        <a:latin typeface="+mj-lt"/>
                        <a:ea typeface="Calibri"/>
                      </a:endParaRPr>
                    </a:p>
                  </a:txBody>
                  <a:tcPr marL="9612" marR="9612" marT="0" marB="0" anchor="ctr">
                    <a:lnL w="12700" cap="flat" cmpd="sng" algn="ctr">
                      <a:solidFill>
                        <a:srgbClr val="8064A2"/>
                      </a:solidFill>
                      <a:prstDash val="solid"/>
                      <a:round/>
                      <a:headEnd type="none" w="med" len="med"/>
                      <a:tailEnd type="none" w="med" len="med"/>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a:txBody>
                    <a:bodyPr/>
                    <a:lstStyle/>
                    <a:p>
                      <a:pPr marL="0" marR="0" algn="ctr">
                        <a:spcBef>
                          <a:spcPts val="0"/>
                        </a:spcBef>
                        <a:spcAft>
                          <a:spcPts val="0"/>
                        </a:spcAft>
                      </a:pPr>
                      <a:r>
                        <a:rPr lang="en-US" sz="1200" b="1" i="1" dirty="0">
                          <a:solidFill>
                            <a:schemeClr val="accent1">
                              <a:lumMod val="75000"/>
                            </a:schemeClr>
                          </a:solidFill>
                          <a:latin typeface="+mj-lt"/>
                          <a:ea typeface="Times New Roman"/>
                        </a:rPr>
                        <a:t>Herpes simplex virus 2</a:t>
                      </a:r>
                      <a:r>
                        <a:rPr lang="en-US" sz="1200" b="1" dirty="0">
                          <a:solidFill>
                            <a:schemeClr val="accent1">
                              <a:lumMod val="75000"/>
                            </a:schemeClr>
                          </a:solidFill>
                          <a:latin typeface="+mj-lt"/>
                          <a:ea typeface="Times New Roman"/>
                        </a:rPr>
                        <a:t> (HSV-2)</a:t>
                      </a:r>
                      <a:endParaRPr lang="en-US" sz="1200" b="1" dirty="0">
                        <a:solidFill>
                          <a:schemeClr val="accent1">
                            <a:lumMod val="75000"/>
                          </a:schemeClr>
                        </a:solidFill>
                        <a:latin typeface="+mj-lt"/>
                        <a:ea typeface="Calibri"/>
                      </a:endParaRPr>
                    </a:p>
                  </a:txBody>
                  <a:tcPr marL="9612" marR="9612" marT="0" marB="0" anchor="ctr">
                    <a:lnL>
                      <a:noFill/>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Times New Roman"/>
                          <a:cs typeface="+mn-cs"/>
                        </a:rPr>
                        <a:t>Direct contact</a:t>
                      </a:r>
                      <a:r>
                        <a:rPr lang="en-US" sz="1200" dirty="0">
                          <a:latin typeface="+mj-lt"/>
                          <a:ea typeface="Times New Roman"/>
                        </a:rPr>
                        <a:t>, sexually transmitted disease</a:t>
                      </a:r>
                      <a:endParaRPr lang="en-US" sz="1200" dirty="0">
                        <a:latin typeface="+mj-lt"/>
                        <a:ea typeface="Calibri"/>
                      </a:endParaRPr>
                    </a:p>
                  </a:txBody>
                  <a:tcPr marL="9612" marR="9612" marT="0" marB="0" anchor="ctr">
                    <a:lnL>
                      <a:noFill/>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gridSpan="2">
                  <a:txBody>
                    <a:bodyPr/>
                    <a:lstStyle/>
                    <a:p>
                      <a:pPr marL="0" marR="0">
                        <a:spcBef>
                          <a:spcPts val="0"/>
                        </a:spcBef>
                        <a:spcAft>
                          <a:spcPts val="0"/>
                        </a:spcAft>
                      </a:pPr>
                      <a:r>
                        <a:rPr lang="en-US" sz="1200" kern="1200" dirty="0">
                          <a:solidFill>
                            <a:schemeClr val="tx1"/>
                          </a:solidFill>
                          <a:latin typeface="+mn-lt"/>
                          <a:ea typeface="Times New Roman"/>
                          <a:cs typeface="+mn-cs"/>
                        </a:rPr>
                        <a:t>Epithelial cells</a:t>
                      </a:r>
                      <a:endParaRPr lang="en-US" sz="1200" kern="1200" dirty="0">
                        <a:solidFill>
                          <a:schemeClr val="tx1"/>
                        </a:solidFill>
                        <a:latin typeface="+mn-lt"/>
                        <a:ea typeface="Calibri"/>
                        <a:cs typeface="+mn-cs"/>
                      </a:endParaRPr>
                    </a:p>
                  </a:txBody>
                  <a:tcPr marL="9612" marR="9612" marT="0" marB="0" anchor="ctr">
                    <a:lnL>
                      <a:noFill/>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hMerge="1">
                  <a:txBody>
                    <a:bodyPr/>
                    <a:lstStyle/>
                    <a:p>
                      <a:endParaRPr lang="en-US"/>
                    </a:p>
                  </a:txBody>
                  <a:tcPr/>
                </a:tc>
                <a:tc>
                  <a:txBody>
                    <a:bodyPr/>
                    <a:lstStyle/>
                    <a:p>
                      <a:pPr marL="0" marR="0">
                        <a:spcBef>
                          <a:spcPts val="0"/>
                        </a:spcBef>
                        <a:spcAft>
                          <a:spcPts val="0"/>
                        </a:spcAft>
                      </a:pPr>
                      <a:r>
                        <a:rPr lang="en-US" sz="1200" dirty="0">
                          <a:latin typeface="+mj-lt"/>
                          <a:ea typeface="Times New Roman"/>
                        </a:rPr>
                        <a:t>Genital herpes, neonatal herpes, </a:t>
                      </a:r>
                      <a:r>
                        <a:rPr lang="en-US" sz="1200" kern="1200" dirty="0">
                          <a:solidFill>
                            <a:schemeClr val="tx1"/>
                          </a:solidFill>
                          <a:latin typeface="+mn-lt"/>
                          <a:ea typeface="Times New Roman"/>
                          <a:cs typeface="+mn-cs"/>
                        </a:rPr>
                        <a:t>encephalitis</a:t>
                      </a:r>
                      <a:endParaRPr lang="en-US" sz="1200" dirty="0">
                        <a:latin typeface="+mj-lt"/>
                        <a:ea typeface="Calibri"/>
                      </a:endParaRPr>
                    </a:p>
                  </a:txBody>
                  <a:tcPr marL="9612" marR="9612" marT="0" marB="0" anchor="ctr">
                    <a:lnL>
                      <a:noFill/>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a:txBody>
                    <a:bodyPr/>
                    <a:lstStyle/>
                    <a:p>
                      <a:pPr marL="0" marR="0">
                        <a:spcBef>
                          <a:spcPts val="0"/>
                        </a:spcBef>
                        <a:spcAft>
                          <a:spcPts val="0"/>
                        </a:spcAft>
                      </a:pPr>
                      <a:r>
                        <a:rPr lang="en-US" sz="1200" kern="1200" dirty="0">
                          <a:solidFill>
                            <a:schemeClr val="tx1"/>
                          </a:solidFill>
                          <a:latin typeface="+mn-lt"/>
                          <a:ea typeface="Times New Roman"/>
                          <a:cs typeface="+mn-cs"/>
                        </a:rPr>
                        <a:t>Sensory ganglia neurons</a:t>
                      </a:r>
                      <a:endParaRPr lang="en-US" sz="1200" kern="1200" dirty="0">
                        <a:solidFill>
                          <a:schemeClr val="tx1"/>
                        </a:solidFill>
                        <a:latin typeface="+mn-lt"/>
                        <a:ea typeface="Calibri"/>
                        <a:cs typeface="+mn-cs"/>
                      </a:endParaRPr>
                    </a:p>
                  </a:txBody>
                  <a:tcPr marL="9612" marR="9612" marT="0" marB="0" anchor="ctr">
                    <a:lnL>
                      <a:noFill/>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extLst>
                  <a:ext uri="{0D108BD9-81ED-4DB2-BD59-A6C34878D82A}">
                    <a16:rowId xmlns:a16="http://schemas.microsoft.com/office/drawing/2014/main" val="10003"/>
                  </a:ext>
                </a:extLst>
              </a:tr>
              <a:tr h="542442">
                <a:tc>
                  <a:txBody>
                    <a:bodyPr/>
                    <a:lstStyle/>
                    <a:p>
                      <a:pPr marL="0" marR="0">
                        <a:spcBef>
                          <a:spcPts val="0"/>
                        </a:spcBef>
                        <a:spcAft>
                          <a:spcPts val="0"/>
                        </a:spcAft>
                      </a:pPr>
                      <a:r>
                        <a:rPr lang="en-US" sz="1200" b="1">
                          <a:latin typeface="+mj-lt"/>
                          <a:ea typeface="Times New Roman"/>
                        </a:rPr>
                        <a:t>HHV-3 </a:t>
                      </a:r>
                      <a:endParaRPr lang="en-US" sz="1200">
                        <a:latin typeface="+mj-lt"/>
                        <a:ea typeface="Calibri"/>
                      </a:endParaRPr>
                    </a:p>
                  </a:txBody>
                  <a:tcPr marL="9612" marR="9612" marT="0" marB="0" anchor="ctr">
                    <a:lnL w="12700" cap="flat" cmpd="sng" algn="ctr">
                      <a:solidFill>
                        <a:srgbClr val="8064A2"/>
                      </a:solidFill>
                      <a:prstDash val="solid"/>
                      <a:round/>
                      <a:headEnd type="none" w="med" len="med"/>
                      <a:tailEnd type="none" w="med" len="med"/>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a:txBody>
                    <a:bodyPr/>
                    <a:lstStyle/>
                    <a:p>
                      <a:pPr marL="0" marR="0" algn="ctr">
                        <a:spcBef>
                          <a:spcPts val="0"/>
                        </a:spcBef>
                        <a:spcAft>
                          <a:spcPts val="0"/>
                        </a:spcAft>
                      </a:pPr>
                      <a:r>
                        <a:rPr lang="en-US" sz="1200" b="1" i="1" dirty="0">
                          <a:solidFill>
                            <a:schemeClr val="accent1">
                              <a:lumMod val="75000"/>
                            </a:schemeClr>
                          </a:solidFill>
                          <a:latin typeface="+mj-lt"/>
                          <a:ea typeface="Times New Roman"/>
                        </a:rPr>
                        <a:t>Varicella-zoster virus</a:t>
                      </a:r>
                      <a:r>
                        <a:rPr lang="en-US" sz="1200" b="1" dirty="0">
                          <a:solidFill>
                            <a:schemeClr val="accent1">
                              <a:lumMod val="75000"/>
                            </a:schemeClr>
                          </a:solidFill>
                          <a:latin typeface="+mj-lt"/>
                          <a:ea typeface="Times New Roman"/>
                        </a:rPr>
                        <a:t> (VZV)</a:t>
                      </a:r>
                      <a:endParaRPr lang="en-US" sz="1200" b="1" dirty="0">
                        <a:solidFill>
                          <a:schemeClr val="accent1">
                            <a:lumMod val="75000"/>
                          </a:schemeClr>
                        </a:solidFill>
                        <a:latin typeface="+mj-lt"/>
                        <a:ea typeface="Calibri"/>
                      </a:endParaRPr>
                    </a:p>
                  </a:txBody>
                  <a:tcPr marL="9612" marR="9612" marT="0" marB="0" anchor="ctr">
                    <a:lnL>
                      <a:noFill/>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a:txBody>
                    <a:bodyPr/>
                    <a:lstStyle/>
                    <a:p>
                      <a:pPr marL="0" marR="0">
                        <a:spcBef>
                          <a:spcPts val="0"/>
                        </a:spcBef>
                        <a:spcAft>
                          <a:spcPts val="0"/>
                        </a:spcAft>
                      </a:pPr>
                      <a:r>
                        <a:rPr lang="en-US" sz="1200" dirty="0">
                          <a:latin typeface="+mj-lt"/>
                          <a:ea typeface="Times New Roman"/>
                        </a:rPr>
                        <a:t>Respiratory</a:t>
                      </a:r>
                      <a:r>
                        <a:rPr lang="en-US" sz="1200" baseline="0" dirty="0">
                          <a:latin typeface="+mj-lt"/>
                          <a:ea typeface="Times New Roman"/>
                        </a:rPr>
                        <a:t> route </a:t>
                      </a:r>
                      <a:r>
                        <a:rPr lang="en-US" sz="1200" dirty="0">
                          <a:latin typeface="+mj-lt"/>
                          <a:ea typeface="Times New Roman"/>
                        </a:rPr>
                        <a:t>, inhalation, direct contact</a:t>
                      </a:r>
                      <a:endParaRPr lang="en-US" sz="1200" dirty="0">
                        <a:latin typeface="+mj-lt"/>
                        <a:ea typeface="Calibri"/>
                      </a:endParaRPr>
                    </a:p>
                  </a:txBody>
                  <a:tcPr marL="9612" marR="9612" marT="0" marB="0" anchor="ctr">
                    <a:lnL>
                      <a:noFill/>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gridSpan="2">
                  <a:txBody>
                    <a:bodyPr/>
                    <a:lstStyle/>
                    <a:p>
                      <a:pPr marL="0" marR="0">
                        <a:spcBef>
                          <a:spcPts val="0"/>
                        </a:spcBef>
                        <a:spcAft>
                          <a:spcPts val="0"/>
                        </a:spcAft>
                      </a:pPr>
                      <a:r>
                        <a:rPr lang="en-US" sz="1200" kern="1200" dirty="0">
                          <a:solidFill>
                            <a:schemeClr val="tx1"/>
                          </a:solidFill>
                          <a:latin typeface="+mn-lt"/>
                          <a:ea typeface="Times New Roman"/>
                          <a:cs typeface="+mn-cs"/>
                        </a:rPr>
                        <a:t>Epithelial cells</a:t>
                      </a:r>
                      <a:endParaRPr lang="en-US" sz="1200" kern="1200" dirty="0">
                        <a:solidFill>
                          <a:schemeClr val="tx1"/>
                        </a:solidFill>
                        <a:latin typeface="+mn-lt"/>
                        <a:ea typeface="Calibri"/>
                        <a:cs typeface="+mn-cs"/>
                      </a:endParaRPr>
                    </a:p>
                  </a:txBody>
                  <a:tcPr marL="9612" marR="9612" marT="0" marB="0" anchor="ctr">
                    <a:lnL>
                      <a:noFill/>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hMerge="1">
                  <a:txBody>
                    <a:bodyPr/>
                    <a:lstStyle/>
                    <a:p>
                      <a:endParaRPr lang="en-US"/>
                    </a:p>
                  </a:txBody>
                  <a:tcPr/>
                </a:tc>
                <a:tc>
                  <a:txBody>
                    <a:bodyPr/>
                    <a:lstStyle/>
                    <a:p>
                      <a:pPr marL="0" marR="0">
                        <a:spcBef>
                          <a:spcPts val="0"/>
                        </a:spcBef>
                        <a:spcAft>
                          <a:spcPts val="0"/>
                        </a:spcAft>
                      </a:pPr>
                      <a:r>
                        <a:rPr lang="en-US" sz="1200" dirty="0">
                          <a:latin typeface="+mj-lt"/>
                          <a:ea typeface="Times New Roman"/>
                        </a:rPr>
                        <a:t>Chickenpox</a:t>
                      </a:r>
                      <a:r>
                        <a:rPr lang="en-US" sz="1200" baseline="0" dirty="0">
                          <a:latin typeface="+mj-lt"/>
                          <a:ea typeface="Times New Roman"/>
                        </a:rPr>
                        <a:t> </a:t>
                      </a:r>
                      <a:r>
                        <a:rPr lang="en-US" sz="1200" dirty="0">
                          <a:latin typeface="+mj-lt"/>
                          <a:ea typeface="Times New Roman"/>
                        </a:rPr>
                        <a:t>(primary infection)</a:t>
                      </a:r>
                      <a:endParaRPr lang="en-US" sz="1200" dirty="0">
                        <a:latin typeface="+mj-lt"/>
                        <a:ea typeface="Calibri"/>
                      </a:endParaRPr>
                    </a:p>
                    <a:p>
                      <a:pPr marL="0" marR="0">
                        <a:spcBef>
                          <a:spcPts val="0"/>
                        </a:spcBef>
                        <a:spcAft>
                          <a:spcPts val="0"/>
                        </a:spcAft>
                      </a:pPr>
                      <a:r>
                        <a:rPr lang="en-US" sz="1200" dirty="0">
                          <a:latin typeface="+mj-lt"/>
                          <a:ea typeface="Times New Roman"/>
                        </a:rPr>
                        <a:t>zoster (reactivation)</a:t>
                      </a:r>
                      <a:endParaRPr lang="en-US" sz="1200" dirty="0">
                        <a:latin typeface="+mj-lt"/>
                        <a:ea typeface="Calibri"/>
                      </a:endParaRPr>
                    </a:p>
                  </a:txBody>
                  <a:tcPr marL="9612" marR="9612" marT="0" marB="0" anchor="ctr">
                    <a:lnL>
                      <a:noFill/>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a:txBody>
                    <a:bodyPr/>
                    <a:lstStyle/>
                    <a:p>
                      <a:pPr marL="0" marR="0">
                        <a:spcBef>
                          <a:spcPts val="0"/>
                        </a:spcBef>
                        <a:spcAft>
                          <a:spcPts val="0"/>
                        </a:spcAft>
                      </a:pPr>
                      <a:r>
                        <a:rPr lang="en-US" sz="1200" kern="1200" dirty="0">
                          <a:solidFill>
                            <a:schemeClr val="tx1"/>
                          </a:solidFill>
                          <a:latin typeface="+mn-lt"/>
                          <a:ea typeface="Times New Roman"/>
                          <a:cs typeface="+mn-cs"/>
                        </a:rPr>
                        <a:t>Sensory ganglia neurons</a:t>
                      </a:r>
                      <a:endParaRPr lang="en-US" sz="1200" kern="1200" dirty="0">
                        <a:solidFill>
                          <a:schemeClr val="tx1"/>
                        </a:solidFill>
                        <a:latin typeface="+mn-lt"/>
                        <a:ea typeface="Calibri"/>
                        <a:cs typeface="+mn-cs"/>
                      </a:endParaRPr>
                    </a:p>
                  </a:txBody>
                  <a:tcPr marL="9612" marR="9612" marT="0" marB="0" anchor="ctr">
                    <a:lnL>
                      <a:noFill/>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extLst>
                  <a:ext uri="{0D108BD9-81ED-4DB2-BD59-A6C34878D82A}">
                    <a16:rowId xmlns:a16="http://schemas.microsoft.com/office/drawing/2014/main" val="10004"/>
                  </a:ext>
                </a:extLst>
              </a:tr>
              <a:tr h="723256">
                <a:tc>
                  <a:txBody>
                    <a:bodyPr/>
                    <a:lstStyle/>
                    <a:p>
                      <a:pPr marL="0" marR="0">
                        <a:spcBef>
                          <a:spcPts val="0"/>
                        </a:spcBef>
                        <a:spcAft>
                          <a:spcPts val="0"/>
                        </a:spcAft>
                      </a:pPr>
                      <a:r>
                        <a:rPr lang="en-US" sz="1200" b="1">
                          <a:latin typeface="+mj-lt"/>
                          <a:ea typeface="Times New Roman"/>
                        </a:rPr>
                        <a:t>HHV-4</a:t>
                      </a:r>
                      <a:endParaRPr lang="en-US" sz="1200">
                        <a:latin typeface="+mj-lt"/>
                        <a:ea typeface="Calibri"/>
                      </a:endParaRPr>
                    </a:p>
                  </a:txBody>
                  <a:tcPr marL="9612" marR="9612" marT="0" marB="0" anchor="ctr">
                    <a:lnL w="12700" cap="flat" cmpd="sng" algn="ctr">
                      <a:solidFill>
                        <a:srgbClr val="8064A2"/>
                      </a:solidFill>
                      <a:prstDash val="solid"/>
                      <a:round/>
                      <a:headEnd type="none" w="med" len="med"/>
                      <a:tailEnd type="none" w="med" len="med"/>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a:txBody>
                    <a:bodyPr/>
                    <a:lstStyle/>
                    <a:p>
                      <a:pPr marL="0" marR="0" algn="ctr">
                        <a:spcBef>
                          <a:spcPts val="0"/>
                        </a:spcBef>
                        <a:spcAft>
                          <a:spcPts val="0"/>
                        </a:spcAft>
                      </a:pPr>
                      <a:r>
                        <a:rPr lang="en-US" sz="1200" b="1" i="1" dirty="0">
                          <a:solidFill>
                            <a:schemeClr val="accent1">
                              <a:lumMod val="75000"/>
                            </a:schemeClr>
                          </a:solidFill>
                          <a:latin typeface="+mj-lt"/>
                          <a:ea typeface="Times New Roman"/>
                        </a:rPr>
                        <a:t>Epstein-Barr virus</a:t>
                      </a:r>
                      <a:r>
                        <a:rPr lang="en-US" sz="1200" b="1" dirty="0">
                          <a:solidFill>
                            <a:schemeClr val="accent1">
                              <a:lumMod val="75000"/>
                            </a:schemeClr>
                          </a:solidFill>
                          <a:latin typeface="+mj-lt"/>
                          <a:ea typeface="Times New Roman"/>
                        </a:rPr>
                        <a:t> (EBV)</a:t>
                      </a:r>
                      <a:endParaRPr lang="en-US" sz="1200" b="1" dirty="0">
                        <a:solidFill>
                          <a:schemeClr val="accent1">
                            <a:lumMod val="75000"/>
                          </a:schemeClr>
                        </a:solidFill>
                        <a:latin typeface="+mj-lt"/>
                        <a:ea typeface="Calibri"/>
                      </a:endParaRPr>
                    </a:p>
                  </a:txBody>
                  <a:tcPr marL="9612" marR="9612" marT="0" marB="0" anchor="ctr">
                    <a:lnL>
                      <a:noFill/>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a:txBody>
                    <a:bodyPr/>
                    <a:lstStyle/>
                    <a:p>
                      <a:pPr marL="0" marR="0">
                        <a:spcBef>
                          <a:spcPts val="0"/>
                        </a:spcBef>
                        <a:spcAft>
                          <a:spcPts val="0"/>
                        </a:spcAft>
                      </a:pPr>
                      <a:r>
                        <a:rPr lang="en-US" sz="1200" dirty="0">
                          <a:latin typeface="+mj-lt"/>
                          <a:ea typeface="Times New Roman"/>
                        </a:rPr>
                        <a:t>saliva</a:t>
                      </a:r>
                      <a:endParaRPr lang="en-US" sz="1200" dirty="0">
                        <a:latin typeface="+mj-lt"/>
                        <a:ea typeface="Calibri"/>
                      </a:endParaRPr>
                    </a:p>
                  </a:txBody>
                  <a:tcPr marL="9612" marR="9612" marT="0" marB="0" anchor="ctr">
                    <a:lnL>
                      <a:noFill/>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latin typeface="+mj-lt"/>
                          <a:ea typeface="Times New Roman"/>
                        </a:rPr>
                        <a:t>В cells, </a:t>
                      </a:r>
                      <a:r>
                        <a:rPr lang="en-US" sz="1200" kern="1200" dirty="0">
                          <a:solidFill>
                            <a:schemeClr val="tx1"/>
                          </a:solidFill>
                          <a:latin typeface="+mn-lt"/>
                          <a:ea typeface="Times New Roman"/>
                          <a:cs typeface="+mn-cs"/>
                        </a:rPr>
                        <a:t>oral epithelium</a:t>
                      </a:r>
                      <a:endParaRPr lang="en-US" sz="1200" kern="1200" dirty="0">
                        <a:solidFill>
                          <a:schemeClr val="tx1"/>
                        </a:solidFill>
                        <a:latin typeface="+mn-lt"/>
                        <a:ea typeface="Calibri"/>
                        <a:cs typeface="+mn-cs"/>
                      </a:endParaRPr>
                    </a:p>
                    <a:p>
                      <a:pPr marL="0" marR="0">
                        <a:spcBef>
                          <a:spcPts val="0"/>
                        </a:spcBef>
                        <a:spcAft>
                          <a:spcPts val="0"/>
                        </a:spcAft>
                      </a:pPr>
                      <a:endParaRPr lang="en-US" sz="1200" dirty="0">
                        <a:latin typeface="+mj-lt"/>
                        <a:ea typeface="Calibri"/>
                      </a:endParaRPr>
                    </a:p>
                  </a:txBody>
                  <a:tcPr marL="9612" marR="9612" marT="0" marB="0" anchor="ctr">
                    <a:lnL>
                      <a:noFill/>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hMerge="1">
                  <a:txBody>
                    <a:bodyPr/>
                    <a:lstStyle/>
                    <a:p>
                      <a:endParaRPr lang="en-US"/>
                    </a:p>
                  </a:txBody>
                  <a:tcPr/>
                </a:tc>
                <a:tc>
                  <a:txBody>
                    <a:bodyPr/>
                    <a:lstStyle/>
                    <a:p>
                      <a:pPr marL="0" marR="0">
                        <a:spcBef>
                          <a:spcPts val="0"/>
                        </a:spcBef>
                        <a:spcAft>
                          <a:spcPts val="0"/>
                        </a:spcAft>
                      </a:pPr>
                      <a:r>
                        <a:rPr lang="en-US" sz="1200" dirty="0">
                          <a:latin typeface="+mj-lt"/>
                          <a:ea typeface="Times New Roman"/>
                        </a:rPr>
                        <a:t>Infectious mononucleosis (</a:t>
                      </a:r>
                      <a:r>
                        <a:rPr lang="en-US" sz="1200" kern="1200" dirty="0">
                          <a:solidFill>
                            <a:schemeClr val="tx1"/>
                          </a:solidFill>
                          <a:latin typeface="+mn-lt"/>
                          <a:ea typeface="Times New Roman"/>
                          <a:cs typeface="+mn-cs"/>
                        </a:rPr>
                        <a:t>primary infection),  </a:t>
                      </a:r>
                      <a:r>
                        <a:rPr lang="en-US" sz="1200" dirty="0">
                          <a:latin typeface="+mj-lt"/>
                          <a:ea typeface="Times New Roman"/>
                        </a:rPr>
                        <a:t>В cell malignancies, (</a:t>
                      </a:r>
                      <a:r>
                        <a:rPr lang="en-US" sz="1200" dirty="0" err="1">
                          <a:latin typeface="+mj-lt"/>
                          <a:ea typeface="Times New Roman"/>
                        </a:rPr>
                        <a:t>Burkitt</a:t>
                      </a:r>
                      <a:r>
                        <a:rPr lang="en-US" sz="1200" dirty="0">
                          <a:latin typeface="+mj-lt"/>
                          <a:ea typeface="Times New Roman"/>
                        </a:rPr>
                        <a:t> lymphoma), </a:t>
                      </a:r>
                    </a:p>
                    <a:p>
                      <a:pPr marL="0" marR="0">
                        <a:spcBef>
                          <a:spcPts val="0"/>
                        </a:spcBef>
                        <a:spcAft>
                          <a:spcPts val="0"/>
                        </a:spcAft>
                      </a:pPr>
                      <a:r>
                        <a:rPr lang="en-US" sz="1200" dirty="0">
                          <a:latin typeface="+mj-lt"/>
                          <a:ea typeface="Times New Roman"/>
                        </a:rPr>
                        <a:t>nasopharyngeal carcinoma</a:t>
                      </a:r>
                      <a:endParaRPr lang="en-US" sz="1200" dirty="0">
                        <a:latin typeface="+mj-lt"/>
                        <a:ea typeface="Calibri"/>
                      </a:endParaRPr>
                    </a:p>
                  </a:txBody>
                  <a:tcPr marL="9612" marR="9612" marT="0" marB="0" anchor="ctr">
                    <a:lnL>
                      <a:noFill/>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a:txBody>
                    <a:bodyPr/>
                    <a:lstStyle/>
                    <a:p>
                      <a:pPr marL="0" marR="0">
                        <a:spcBef>
                          <a:spcPts val="0"/>
                        </a:spcBef>
                        <a:spcAft>
                          <a:spcPts val="0"/>
                        </a:spcAft>
                      </a:pPr>
                      <a:r>
                        <a:rPr lang="en-US" sz="1200" dirty="0">
                          <a:latin typeface="+mj-lt"/>
                          <a:ea typeface="Times New Roman"/>
                        </a:rPr>
                        <a:t>В cells</a:t>
                      </a:r>
                      <a:endParaRPr lang="en-US" sz="1200" dirty="0">
                        <a:latin typeface="+mj-lt"/>
                        <a:ea typeface="Calibri"/>
                      </a:endParaRPr>
                    </a:p>
                  </a:txBody>
                  <a:tcPr marL="9612" marR="9612" marT="0" marB="0" anchor="ctr">
                    <a:lnL>
                      <a:noFill/>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extLst>
                  <a:ext uri="{0D108BD9-81ED-4DB2-BD59-A6C34878D82A}">
                    <a16:rowId xmlns:a16="http://schemas.microsoft.com/office/drawing/2014/main" val="10005"/>
                  </a:ext>
                </a:extLst>
              </a:tr>
              <a:tr h="904070">
                <a:tc>
                  <a:txBody>
                    <a:bodyPr/>
                    <a:lstStyle/>
                    <a:p>
                      <a:pPr marL="0" marR="0">
                        <a:spcBef>
                          <a:spcPts val="0"/>
                        </a:spcBef>
                        <a:spcAft>
                          <a:spcPts val="0"/>
                        </a:spcAft>
                      </a:pPr>
                      <a:r>
                        <a:rPr lang="en-US" sz="1200" b="1">
                          <a:latin typeface="+mj-lt"/>
                          <a:ea typeface="Times New Roman"/>
                        </a:rPr>
                        <a:t>HHV-5</a:t>
                      </a:r>
                      <a:endParaRPr lang="en-US" sz="1200">
                        <a:latin typeface="+mj-lt"/>
                        <a:ea typeface="Calibri"/>
                      </a:endParaRPr>
                    </a:p>
                  </a:txBody>
                  <a:tcPr marL="9612" marR="9612" marT="0" marB="0" anchor="ctr">
                    <a:lnL w="12700" cap="flat" cmpd="sng" algn="ctr">
                      <a:solidFill>
                        <a:srgbClr val="8064A2"/>
                      </a:solidFill>
                      <a:prstDash val="solid"/>
                      <a:round/>
                      <a:headEnd type="none" w="med" len="med"/>
                      <a:tailEnd type="none" w="med" len="med"/>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a:txBody>
                    <a:bodyPr/>
                    <a:lstStyle/>
                    <a:p>
                      <a:pPr marL="0" marR="0" algn="ctr">
                        <a:spcBef>
                          <a:spcPts val="0"/>
                        </a:spcBef>
                        <a:spcAft>
                          <a:spcPts val="0"/>
                        </a:spcAft>
                      </a:pPr>
                      <a:r>
                        <a:rPr lang="en-US" sz="1200" b="1" i="1" dirty="0">
                          <a:solidFill>
                            <a:schemeClr val="accent1">
                              <a:lumMod val="75000"/>
                            </a:schemeClr>
                          </a:solidFill>
                          <a:latin typeface="+mj-lt"/>
                          <a:ea typeface="Times New Roman"/>
                        </a:rPr>
                        <a:t>Cytomegalovirus</a:t>
                      </a:r>
                      <a:r>
                        <a:rPr lang="en-US" sz="1200" b="1" dirty="0">
                          <a:solidFill>
                            <a:schemeClr val="accent1">
                              <a:lumMod val="75000"/>
                            </a:schemeClr>
                          </a:solidFill>
                          <a:latin typeface="+mj-lt"/>
                          <a:ea typeface="Times New Roman"/>
                        </a:rPr>
                        <a:t> (CMV)</a:t>
                      </a:r>
                      <a:endParaRPr lang="en-US" sz="1200" b="1" dirty="0">
                        <a:solidFill>
                          <a:schemeClr val="accent1">
                            <a:lumMod val="75000"/>
                          </a:schemeClr>
                        </a:solidFill>
                        <a:latin typeface="+mj-lt"/>
                        <a:ea typeface="Calibri"/>
                      </a:endParaRPr>
                    </a:p>
                  </a:txBody>
                  <a:tcPr marL="9612" marR="9612" marT="0" marB="0" anchor="ctr">
                    <a:lnL>
                      <a:noFill/>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Times New Roman"/>
                          <a:cs typeface="+mn-cs"/>
                        </a:rPr>
                        <a:t>Direct contact</a:t>
                      </a:r>
                      <a:endParaRPr lang="en-US" sz="1200" kern="1200" dirty="0">
                        <a:solidFill>
                          <a:schemeClr val="tx1"/>
                        </a:solidFill>
                        <a:latin typeface="+mn-lt"/>
                        <a:ea typeface="Calibri"/>
                        <a:cs typeface="+mn-cs"/>
                      </a:endParaRPr>
                    </a:p>
                    <a:p>
                      <a:pPr marL="0" marR="0">
                        <a:spcBef>
                          <a:spcPts val="0"/>
                        </a:spcBef>
                        <a:spcAft>
                          <a:spcPts val="0"/>
                        </a:spcAft>
                      </a:pPr>
                      <a:r>
                        <a:rPr lang="en-US" sz="1200" dirty="0">
                          <a:latin typeface="+mj-lt"/>
                          <a:ea typeface="Times New Roman"/>
                        </a:rPr>
                        <a:t>, sexual transmission, congenital, transfusion, transplantation</a:t>
                      </a:r>
                      <a:endParaRPr lang="en-US" sz="1200" dirty="0">
                        <a:latin typeface="+mj-lt"/>
                        <a:ea typeface="Calibri"/>
                      </a:endParaRPr>
                    </a:p>
                  </a:txBody>
                  <a:tcPr marL="9612" marR="9612" marT="0" marB="0" anchor="ctr">
                    <a:lnL>
                      <a:noFill/>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gridSpan="2">
                  <a:txBody>
                    <a:bodyPr/>
                    <a:lstStyle/>
                    <a:p>
                      <a:pPr marL="0" marR="0">
                        <a:spcBef>
                          <a:spcPts val="0"/>
                        </a:spcBef>
                        <a:spcAft>
                          <a:spcPts val="0"/>
                        </a:spcAft>
                      </a:pPr>
                      <a:r>
                        <a:rPr lang="en-US" sz="1200" dirty="0">
                          <a:latin typeface="+mj-lt"/>
                          <a:ea typeface="Times New Roman"/>
                        </a:rPr>
                        <a:t>Lymphocytes and </a:t>
                      </a:r>
                      <a:r>
                        <a:rPr lang="en-US" sz="1200" dirty="0" err="1">
                          <a:latin typeface="+mj-lt"/>
                          <a:ea typeface="Times New Roman"/>
                        </a:rPr>
                        <a:t>monocytes</a:t>
                      </a:r>
                      <a:endParaRPr lang="en-US" sz="1200" dirty="0">
                        <a:latin typeface="+mj-lt"/>
                        <a:ea typeface="Calibri"/>
                      </a:endParaRPr>
                    </a:p>
                  </a:txBody>
                  <a:tcPr marL="9612" marR="9612" marT="0" marB="0" anchor="ctr">
                    <a:lnL>
                      <a:noFill/>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hMerge="1">
                  <a:txBody>
                    <a:bodyPr/>
                    <a:lstStyle/>
                    <a:p>
                      <a:endParaRPr lang="en-US"/>
                    </a:p>
                  </a:txBody>
                  <a:tcPr/>
                </a:tc>
                <a:tc>
                  <a:txBody>
                    <a:bodyPr/>
                    <a:lstStyle/>
                    <a:p>
                      <a:pPr marL="0" marR="0">
                        <a:spcBef>
                          <a:spcPts val="0"/>
                        </a:spcBef>
                        <a:spcAft>
                          <a:spcPts val="0"/>
                        </a:spcAft>
                      </a:pPr>
                      <a:r>
                        <a:rPr lang="en-US" sz="1200" dirty="0">
                          <a:latin typeface="+mj-lt"/>
                          <a:ea typeface="Times New Roman"/>
                        </a:rPr>
                        <a:t>Mononucleosis, congenital</a:t>
                      </a:r>
                      <a:r>
                        <a:rPr lang="en-US" sz="1200" baseline="0" dirty="0">
                          <a:latin typeface="+mj-lt"/>
                          <a:ea typeface="Times New Roman"/>
                        </a:rPr>
                        <a:t> </a:t>
                      </a:r>
                      <a:r>
                        <a:rPr lang="en-US" sz="1200" dirty="0">
                          <a:latin typeface="+mj-lt"/>
                          <a:ea typeface="Times New Roman"/>
                        </a:rPr>
                        <a:t>infection, severe infection in </a:t>
                      </a:r>
                      <a:r>
                        <a:rPr lang="en-US" sz="1200" dirty="0" err="1">
                          <a:latin typeface="+mj-lt"/>
                          <a:ea typeface="Times New Roman"/>
                        </a:rPr>
                        <a:t>immunosupressed</a:t>
                      </a:r>
                      <a:r>
                        <a:rPr lang="en-US" sz="1200" dirty="0">
                          <a:latin typeface="+mj-lt"/>
                          <a:ea typeface="Times New Roman"/>
                        </a:rPr>
                        <a:t> (retinitis, gastroenteritis, pneumonia)</a:t>
                      </a:r>
                      <a:endParaRPr lang="en-US" sz="1200" dirty="0">
                        <a:latin typeface="+mj-lt"/>
                        <a:ea typeface="Calibri"/>
                      </a:endParaRPr>
                    </a:p>
                  </a:txBody>
                  <a:tcPr marL="9612" marR="9612" marT="0" marB="0" anchor="ctr">
                    <a:lnL>
                      <a:noFill/>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a:txBody>
                    <a:bodyPr/>
                    <a:lstStyle/>
                    <a:p>
                      <a:pPr marL="0" marR="0">
                        <a:spcBef>
                          <a:spcPts val="0"/>
                        </a:spcBef>
                        <a:spcAft>
                          <a:spcPts val="0"/>
                        </a:spcAft>
                      </a:pPr>
                      <a:r>
                        <a:rPr lang="en-US" sz="1200" dirty="0" err="1">
                          <a:latin typeface="+mj-lt"/>
                          <a:ea typeface="Times New Roman"/>
                        </a:rPr>
                        <a:t>Monocytes</a:t>
                      </a:r>
                      <a:r>
                        <a:rPr lang="en-US" sz="1200" dirty="0">
                          <a:latin typeface="+mj-lt"/>
                          <a:ea typeface="Times New Roman"/>
                        </a:rPr>
                        <a:t>, endothelial cells</a:t>
                      </a:r>
                      <a:endParaRPr lang="en-US" sz="1200" dirty="0">
                        <a:latin typeface="+mj-lt"/>
                        <a:ea typeface="Calibri"/>
                      </a:endParaRPr>
                    </a:p>
                  </a:txBody>
                  <a:tcPr marL="9612" marR="9612" marT="0" marB="0" anchor="ctr">
                    <a:lnL>
                      <a:noFill/>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extLst>
                  <a:ext uri="{0D108BD9-81ED-4DB2-BD59-A6C34878D82A}">
                    <a16:rowId xmlns:a16="http://schemas.microsoft.com/office/drawing/2014/main" val="10006"/>
                  </a:ext>
                </a:extLst>
              </a:tr>
              <a:tr h="542442">
                <a:tc>
                  <a:txBody>
                    <a:bodyPr/>
                    <a:lstStyle/>
                    <a:p>
                      <a:pPr marL="0" marR="0">
                        <a:spcBef>
                          <a:spcPts val="0"/>
                        </a:spcBef>
                        <a:spcAft>
                          <a:spcPts val="0"/>
                        </a:spcAft>
                      </a:pPr>
                      <a:r>
                        <a:rPr lang="en-US" sz="1200" b="1">
                          <a:latin typeface="+mj-lt"/>
                          <a:ea typeface="Times New Roman"/>
                        </a:rPr>
                        <a:t>HHV-6</a:t>
                      </a:r>
                      <a:endParaRPr lang="en-US" sz="1200">
                        <a:latin typeface="+mj-lt"/>
                        <a:ea typeface="Calibri"/>
                      </a:endParaRPr>
                    </a:p>
                  </a:txBody>
                  <a:tcPr marL="9612" marR="9612" marT="0" marB="0" anchor="ctr">
                    <a:lnL w="12700" cap="flat" cmpd="sng" algn="ctr">
                      <a:solidFill>
                        <a:srgbClr val="8064A2"/>
                      </a:solidFill>
                      <a:prstDash val="solid"/>
                      <a:round/>
                      <a:headEnd type="none" w="med" len="med"/>
                      <a:tailEnd type="none" w="med" len="med"/>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a:txBody>
                    <a:bodyPr/>
                    <a:lstStyle/>
                    <a:p>
                      <a:pPr marL="0" marR="0" algn="ctr">
                        <a:spcBef>
                          <a:spcPts val="0"/>
                        </a:spcBef>
                        <a:spcAft>
                          <a:spcPts val="0"/>
                        </a:spcAft>
                      </a:pPr>
                      <a:r>
                        <a:rPr lang="en-US" sz="1200" b="1" i="1" dirty="0">
                          <a:solidFill>
                            <a:schemeClr val="accent1">
                              <a:lumMod val="75000"/>
                            </a:schemeClr>
                          </a:solidFill>
                          <a:latin typeface="+mj-lt"/>
                          <a:ea typeface="Times New Roman"/>
                        </a:rPr>
                        <a:t>Human herpesvirus</a:t>
                      </a:r>
                      <a:r>
                        <a:rPr lang="en-US" sz="1200" b="1" dirty="0">
                          <a:solidFill>
                            <a:schemeClr val="accent1">
                              <a:lumMod val="75000"/>
                            </a:schemeClr>
                          </a:solidFill>
                          <a:latin typeface="+mj-lt"/>
                          <a:ea typeface="Times New Roman"/>
                        </a:rPr>
                        <a:t> 6</a:t>
                      </a:r>
                      <a:endParaRPr lang="en-US" sz="1200" b="1" dirty="0">
                        <a:solidFill>
                          <a:schemeClr val="accent1">
                            <a:lumMod val="75000"/>
                          </a:schemeClr>
                        </a:solidFill>
                        <a:latin typeface="+mj-lt"/>
                        <a:ea typeface="Calibri"/>
                      </a:endParaRPr>
                    </a:p>
                  </a:txBody>
                  <a:tcPr marL="9612" marR="9612" marT="0" marB="0" anchor="ctr">
                    <a:lnL>
                      <a:noFill/>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Times New Roman"/>
                          <a:cs typeface="+mn-cs"/>
                        </a:rPr>
                        <a:t>Direct contact</a:t>
                      </a:r>
                      <a:endParaRPr lang="en-US" sz="1200" kern="1200" dirty="0">
                        <a:solidFill>
                          <a:schemeClr val="tx1"/>
                        </a:solidFill>
                        <a:latin typeface="+mn-lt"/>
                        <a:ea typeface="Calibri"/>
                        <a:cs typeface="+mn-cs"/>
                      </a:endParaRPr>
                    </a:p>
                    <a:p>
                      <a:pPr marL="0" marR="0">
                        <a:spcBef>
                          <a:spcPts val="0"/>
                        </a:spcBef>
                        <a:spcAft>
                          <a:spcPts val="0"/>
                        </a:spcAft>
                      </a:pPr>
                      <a:r>
                        <a:rPr lang="en-US" sz="1200" dirty="0">
                          <a:latin typeface="+mj-lt"/>
                          <a:ea typeface="Times New Roman"/>
                        </a:rPr>
                        <a:t>, </a:t>
                      </a:r>
                      <a:r>
                        <a:rPr lang="en-US" sz="1200" kern="1200" dirty="0">
                          <a:solidFill>
                            <a:schemeClr val="tx1"/>
                          </a:solidFill>
                          <a:latin typeface="+mn-lt"/>
                          <a:ea typeface="Times New Roman"/>
                          <a:cs typeface="+mn-cs"/>
                        </a:rPr>
                        <a:t>respiratory</a:t>
                      </a:r>
                      <a:r>
                        <a:rPr lang="en-US" sz="1200" kern="1200" baseline="0" dirty="0">
                          <a:solidFill>
                            <a:schemeClr val="tx1"/>
                          </a:solidFill>
                          <a:latin typeface="+mn-lt"/>
                          <a:ea typeface="Times New Roman"/>
                          <a:cs typeface="+mn-cs"/>
                        </a:rPr>
                        <a:t> route </a:t>
                      </a:r>
                      <a:endParaRPr lang="en-US" sz="1200" dirty="0">
                        <a:latin typeface="+mj-lt"/>
                        <a:ea typeface="Calibri"/>
                      </a:endParaRPr>
                    </a:p>
                  </a:txBody>
                  <a:tcPr marL="9612" marR="9612" marT="0" marB="0" anchor="ctr">
                    <a:lnL>
                      <a:noFill/>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gridSpan="2">
                  <a:txBody>
                    <a:bodyPr/>
                    <a:lstStyle/>
                    <a:p>
                      <a:pPr marL="0" marR="0">
                        <a:spcBef>
                          <a:spcPts val="0"/>
                        </a:spcBef>
                        <a:spcAft>
                          <a:spcPts val="0"/>
                        </a:spcAft>
                      </a:pPr>
                      <a:r>
                        <a:rPr lang="en-US" sz="1200" dirty="0">
                          <a:latin typeface="+mj-lt"/>
                          <a:ea typeface="Times New Roman"/>
                        </a:rPr>
                        <a:t>Т cells</a:t>
                      </a:r>
                      <a:endParaRPr lang="en-US" sz="1200" dirty="0">
                        <a:latin typeface="+mj-lt"/>
                        <a:ea typeface="Calibri"/>
                      </a:endParaRPr>
                    </a:p>
                  </a:txBody>
                  <a:tcPr marL="9612" marR="9612" marT="0" marB="0" anchor="ctr">
                    <a:lnL>
                      <a:noFill/>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hMerge="1">
                  <a:txBody>
                    <a:bodyPr/>
                    <a:lstStyle/>
                    <a:p>
                      <a:endParaRPr lang="en-US"/>
                    </a:p>
                  </a:txBody>
                  <a:tcPr/>
                </a:tc>
                <a:tc>
                  <a:txBody>
                    <a:bodyPr/>
                    <a:lstStyle/>
                    <a:p>
                      <a:pPr marL="0" marR="0">
                        <a:spcBef>
                          <a:spcPts val="0"/>
                        </a:spcBef>
                        <a:spcAft>
                          <a:spcPts val="0"/>
                        </a:spcAft>
                      </a:pPr>
                      <a:r>
                        <a:rPr lang="en-US" sz="1200" dirty="0" err="1">
                          <a:latin typeface="+mj-lt"/>
                          <a:ea typeface="Times New Roman"/>
                        </a:rPr>
                        <a:t>Roseola</a:t>
                      </a:r>
                      <a:r>
                        <a:rPr lang="en-US" sz="1200" dirty="0">
                          <a:latin typeface="+mj-lt"/>
                          <a:ea typeface="Times New Roman"/>
                        </a:rPr>
                        <a:t> in children (</a:t>
                      </a:r>
                      <a:r>
                        <a:rPr lang="en-US" sz="1200" kern="1200" dirty="0">
                          <a:solidFill>
                            <a:schemeClr val="tx1"/>
                          </a:solidFill>
                          <a:latin typeface="+mn-lt"/>
                          <a:ea typeface="Times New Roman"/>
                          <a:cs typeface="+mn-cs"/>
                        </a:rPr>
                        <a:t>primary infection)</a:t>
                      </a:r>
                      <a:r>
                        <a:rPr lang="en-US" sz="1200" dirty="0">
                          <a:latin typeface="+mj-lt"/>
                          <a:ea typeface="Times New Roman"/>
                        </a:rPr>
                        <a:t>, infections after transplantation (pneumonia)</a:t>
                      </a:r>
                      <a:endParaRPr lang="en-US" sz="1200" dirty="0">
                        <a:latin typeface="+mj-lt"/>
                        <a:ea typeface="Calibri"/>
                      </a:endParaRPr>
                    </a:p>
                  </a:txBody>
                  <a:tcPr marL="9612" marR="9612" marT="0" marB="0" anchor="ctr">
                    <a:lnL>
                      <a:noFill/>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a:txBody>
                    <a:bodyPr/>
                    <a:lstStyle/>
                    <a:p>
                      <a:pPr marL="0" marR="0">
                        <a:spcBef>
                          <a:spcPts val="0"/>
                        </a:spcBef>
                        <a:spcAft>
                          <a:spcPts val="0"/>
                        </a:spcAft>
                      </a:pPr>
                      <a:r>
                        <a:rPr lang="en-US" sz="1200" dirty="0">
                          <a:latin typeface="+mj-lt"/>
                          <a:ea typeface="Times New Roman"/>
                        </a:rPr>
                        <a:t>Т cells, </a:t>
                      </a:r>
                      <a:r>
                        <a:rPr lang="en-US" sz="1200" dirty="0" err="1">
                          <a:latin typeface="+mj-lt"/>
                          <a:ea typeface="Times New Roman"/>
                        </a:rPr>
                        <a:t>monocytes</a:t>
                      </a:r>
                      <a:r>
                        <a:rPr lang="en-US" sz="1200" dirty="0">
                          <a:latin typeface="+mj-lt"/>
                          <a:ea typeface="Times New Roman"/>
                        </a:rPr>
                        <a:t>, macrophages</a:t>
                      </a:r>
                      <a:endParaRPr lang="en-US" sz="1200" dirty="0">
                        <a:latin typeface="+mj-lt"/>
                        <a:ea typeface="Calibri"/>
                      </a:endParaRPr>
                    </a:p>
                  </a:txBody>
                  <a:tcPr marL="9612" marR="9612" marT="0" marB="0" anchor="ctr">
                    <a:lnL>
                      <a:noFill/>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extLst>
                  <a:ext uri="{0D108BD9-81ED-4DB2-BD59-A6C34878D82A}">
                    <a16:rowId xmlns:a16="http://schemas.microsoft.com/office/drawing/2014/main" val="10007"/>
                  </a:ext>
                </a:extLst>
              </a:tr>
              <a:tr h="361628">
                <a:tc>
                  <a:txBody>
                    <a:bodyPr/>
                    <a:lstStyle/>
                    <a:p>
                      <a:pPr marL="0" marR="0">
                        <a:spcBef>
                          <a:spcPts val="0"/>
                        </a:spcBef>
                        <a:spcAft>
                          <a:spcPts val="0"/>
                        </a:spcAft>
                      </a:pPr>
                      <a:r>
                        <a:rPr lang="en-US" sz="1200" b="1">
                          <a:latin typeface="+mj-lt"/>
                          <a:ea typeface="Times New Roman"/>
                        </a:rPr>
                        <a:t>HHV-7</a:t>
                      </a:r>
                      <a:endParaRPr lang="en-US" sz="1200">
                        <a:latin typeface="+mj-lt"/>
                        <a:ea typeface="Calibri"/>
                      </a:endParaRPr>
                    </a:p>
                  </a:txBody>
                  <a:tcPr marL="9612" marR="9612" marT="0" marB="0" anchor="ctr">
                    <a:lnL w="12700" cap="flat" cmpd="sng" algn="ctr">
                      <a:solidFill>
                        <a:srgbClr val="8064A2"/>
                      </a:solidFill>
                      <a:prstDash val="solid"/>
                      <a:round/>
                      <a:headEnd type="none" w="med" len="med"/>
                      <a:tailEnd type="none" w="med" len="med"/>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a:txBody>
                    <a:bodyPr/>
                    <a:lstStyle/>
                    <a:p>
                      <a:pPr marL="0" marR="0" algn="ctr">
                        <a:spcBef>
                          <a:spcPts val="0"/>
                        </a:spcBef>
                        <a:spcAft>
                          <a:spcPts val="0"/>
                        </a:spcAft>
                      </a:pPr>
                      <a:r>
                        <a:rPr lang="en-US" sz="1200" b="1" i="1" dirty="0">
                          <a:solidFill>
                            <a:schemeClr val="accent1">
                              <a:lumMod val="75000"/>
                            </a:schemeClr>
                          </a:solidFill>
                          <a:latin typeface="+mj-lt"/>
                          <a:ea typeface="Times New Roman"/>
                        </a:rPr>
                        <a:t>Human herpesvirus</a:t>
                      </a:r>
                      <a:r>
                        <a:rPr lang="en-US" sz="1200" b="1" dirty="0">
                          <a:solidFill>
                            <a:schemeClr val="accent1">
                              <a:lumMod val="75000"/>
                            </a:schemeClr>
                          </a:solidFill>
                          <a:latin typeface="+mj-lt"/>
                          <a:ea typeface="Times New Roman"/>
                        </a:rPr>
                        <a:t> 7</a:t>
                      </a:r>
                      <a:endParaRPr lang="en-US" sz="1200" b="1" dirty="0">
                        <a:solidFill>
                          <a:schemeClr val="accent1">
                            <a:lumMod val="75000"/>
                          </a:schemeClr>
                        </a:solidFill>
                        <a:latin typeface="+mj-lt"/>
                        <a:ea typeface="Calibri"/>
                      </a:endParaRPr>
                    </a:p>
                  </a:txBody>
                  <a:tcPr marL="9612" marR="9612" marT="0" marB="0" anchor="ctr">
                    <a:lnL>
                      <a:noFill/>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a:txBody>
                    <a:bodyPr/>
                    <a:lstStyle/>
                    <a:p>
                      <a:pPr marL="0" marR="0">
                        <a:spcBef>
                          <a:spcPts val="0"/>
                        </a:spcBef>
                        <a:spcAft>
                          <a:spcPts val="0"/>
                        </a:spcAft>
                      </a:pPr>
                      <a:r>
                        <a:rPr lang="en-US" sz="1200" dirty="0">
                          <a:latin typeface="+mj-lt"/>
                          <a:ea typeface="Times New Roman"/>
                        </a:rPr>
                        <a:t>saliva, direct</a:t>
                      </a:r>
                      <a:r>
                        <a:rPr lang="en-US" sz="1200" baseline="0" dirty="0">
                          <a:latin typeface="+mj-lt"/>
                          <a:ea typeface="Times New Roman"/>
                        </a:rPr>
                        <a:t> contact</a:t>
                      </a:r>
                      <a:endParaRPr lang="en-US" sz="1200" dirty="0">
                        <a:latin typeface="+mj-lt"/>
                        <a:ea typeface="Calibri"/>
                      </a:endParaRPr>
                    </a:p>
                  </a:txBody>
                  <a:tcPr marL="9612" marR="9612" marT="0" marB="0" anchor="ctr">
                    <a:lnL>
                      <a:noFill/>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gridSpan="2">
                  <a:txBody>
                    <a:bodyPr/>
                    <a:lstStyle/>
                    <a:p>
                      <a:pPr marL="0" marR="0">
                        <a:spcBef>
                          <a:spcPts val="0"/>
                        </a:spcBef>
                        <a:spcAft>
                          <a:spcPts val="0"/>
                        </a:spcAft>
                      </a:pPr>
                      <a:r>
                        <a:rPr lang="en-US" sz="1200" dirty="0">
                          <a:latin typeface="+mj-lt"/>
                          <a:ea typeface="Times New Roman"/>
                        </a:rPr>
                        <a:t>Т cells</a:t>
                      </a:r>
                      <a:endParaRPr lang="en-US" sz="1200" dirty="0">
                        <a:latin typeface="+mj-lt"/>
                        <a:ea typeface="Calibri"/>
                      </a:endParaRPr>
                    </a:p>
                  </a:txBody>
                  <a:tcPr marL="9612" marR="9612" marT="0" marB="0" anchor="ctr">
                    <a:lnL>
                      <a:noFill/>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hMerge="1">
                  <a:txBody>
                    <a:bodyPr/>
                    <a:lstStyle/>
                    <a:p>
                      <a:endParaRPr lang="en-US"/>
                    </a:p>
                  </a:txBody>
                  <a:tcPr/>
                </a:tc>
                <a:tc>
                  <a:txBody>
                    <a:bodyPr/>
                    <a:lstStyle/>
                    <a:p>
                      <a:pPr marL="0" marR="0">
                        <a:spcBef>
                          <a:spcPts val="0"/>
                        </a:spcBef>
                        <a:spcAft>
                          <a:spcPts val="0"/>
                        </a:spcAft>
                      </a:pPr>
                      <a:r>
                        <a:rPr lang="en-US" sz="1200" dirty="0">
                          <a:latin typeface="+mj-lt"/>
                          <a:ea typeface="Times New Roman"/>
                        </a:rPr>
                        <a:t>Some </a:t>
                      </a:r>
                      <a:r>
                        <a:rPr lang="en-US" sz="1200" dirty="0" err="1">
                          <a:latin typeface="+mj-lt"/>
                          <a:ea typeface="Times New Roman"/>
                        </a:rPr>
                        <a:t>roseola</a:t>
                      </a:r>
                      <a:r>
                        <a:rPr lang="en-US" sz="1200" dirty="0">
                          <a:latin typeface="+mj-lt"/>
                          <a:ea typeface="Times New Roman"/>
                        </a:rPr>
                        <a:t> cases</a:t>
                      </a:r>
                      <a:endParaRPr lang="en-US" sz="1200" dirty="0">
                        <a:latin typeface="+mj-lt"/>
                        <a:ea typeface="Calibri"/>
                      </a:endParaRPr>
                    </a:p>
                  </a:txBody>
                  <a:tcPr marL="9612" marR="9612" marT="0" marB="0" anchor="ctr">
                    <a:lnL>
                      <a:noFill/>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a:txBody>
                    <a:bodyPr/>
                    <a:lstStyle/>
                    <a:p>
                      <a:pPr marL="0" marR="0">
                        <a:spcBef>
                          <a:spcPts val="0"/>
                        </a:spcBef>
                        <a:spcAft>
                          <a:spcPts val="0"/>
                        </a:spcAft>
                      </a:pPr>
                      <a:r>
                        <a:rPr lang="en-US" sz="1200" dirty="0">
                          <a:latin typeface="+mj-lt"/>
                          <a:ea typeface="Times New Roman"/>
                        </a:rPr>
                        <a:t>CD4+ T cells</a:t>
                      </a:r>
                      <a:endParaRPr lang="en-US" sz="1200" dirty="0">
                        <a:latin typeface="+mj-lt"/>
                        <a:ea typeface="Calibri"/>
                      </a:endParaRPr>
                    </a:p>
                  </a:txBody>
                  <a:tcPr marL="9612" marR="9612" marT="0" marB="0" anchor="ctr">
                    <a:lnL>
                      <a:noFill/>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extLst>
                  <a:ext uri="{0D108BD9-81ED-4DB2-BD59-A6C34878D82A}">
                    <a16:rowId xmlns:a16="http://schemas.microsoft.com/office/drawing/2014/main" val="10008"/>
                  </a:ext>
                </a:extLst>
              </a:tr>
              <a:tr h="1211318">
                <a:tc>
                  <a:txBody>
                    <a:bodyPr/>
                    <a:lstStyle/>
                    <a:p>
                      <a:pPr marL="0" marR="0">
                        <a:spcBef>
                          <a:spcPts val="0"/>
                        </a:spcBef>
                        <a:spcAft>
                          <a:spcPts val="0"/>
                        </a:spcAft>
                      </a:pPr>
                      <a:r>
                        <a:rPr lang="en-US" sz="1200" b="1">
                          <a:latin typeface="+mj-lt"/>
                          <a:ea typeface="Times New Roman"/>
                        </a:rPr>
                        <a:t>HHV-8 </a:t>
                      </a:r>
                      <a:endParaRPr lang="en-US" sz="1200">
                        <a:latin typeface="+mj-lt"/>
                        <a:ea typeface="Calibri"/>
                      </a:endParaRPr>
                    </a:p>
                  </a:txBody>
                  <a:tcPr marL="9612" marR="9612" marT="0" marB="0" anchor="ctr">
                    <a:lnL w="12700" cap="flat" cmpd="sng" algn="ctr">
                      <a:solidFill>
                        <a:srgbClr val="8064A2"/>
                      </a:solidFill>
                      <a:prstDash val="solid"/>
                      <a:round/>
                      <a:headEnd type="none" w="med" len="med"/>
                      <a:tailEnd type="none" w="med" len="med"/>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a:txBody>
                    <a:bodyPr/>
                    <a:lstStyle/>
                    <a:p>
                      <a:pPr marL="0" marR="0" algn="ctr">
                        <a:spcBef>
                          <a:spcPts val="0"/>
                        </a:spcBef>
                        <a:spcAft>
                          <a:spcPts val="0"/>
                        </a:spcAft>
                      </a:pPr>
                      <a:r>
                        <a:rPr lang="en-US" sz="1200" b="1" i="1" dirty="0">
                          <a:solidFill>
                            <a:schemeClr val="accent1">
                              <a:lumMod val="75000"/>
                            </a:schemeClr>
                          </a:solidFill>
                          <a:latin typeface="+mj-lt"/>
                          <a:ea typeface="Times New Roman"/>
                        </a:rPr>
                        <a:t>Kaposi sarcoma virus, </a:t>
                      </a:r>
                      <a:endParaRPr lang="en-US" sz="1200" b="1" dirty="0">
                        <a:solidFill>
                          <a:schemeClr val="accent1">
                            <a:lumMod val="75000"/>
                          </a:schemeClr>
                        </a:solidFill>
                        <a:latin typeface="+mj-lt"/>
                        <a:ea typeface="Calibri"/>
                      </a:endParaRPr>
                    </a:p>
                    <a:p>
                      <a:pPr marL="0" marR="0" algn="ctr">
                        <a:spcBef>
                          <a:spcPts val="0"/>
                        </a:spcBef>
                        <a:spcAft>
                          <a:spcPts val="0"/>
                        </a:spcAft>
                      </a:pPr>
                      <a:r>
                        <a:rPr lang="en-US" sz="1200" b="1" i="1" dirty="0">
                          <a:solidFill>
                            <a:schemeClr val="accent1">
                              <a:lumMod val="75000"/>
                            </a:schemeClr>
                          </a:solidFill>
                          <a:latin typeface="+mj-lt"/>
                          <a:ea typeface="Times New Roman"/>
                        </a:rPr>
                        <a:t>human</a:t>
                      </a:r>
                      <a:endParaRPr lang="en-US" sz="1200" b="1" dirty="0">
                        <a:solidFill>
                          <a:schemeClr val="accent1">
                            <a:lumMod val="75000"/>
                          </a:schemeClr>
                        </a:solidFill>
                        <a:latin typeface="+mj-lt"/>
                        <a:ea typeface="Calibri"/>
                      </a:endParaRPr>
                    </a:p>
                    <a:p>
                      <a:pPr marL="0" marR="0" algn="ctr">
                        <a:spcBef>
                          <a:spcPts val="0"/>
                        </a:spcBef>
                        <a:spcAft>
                          <a:spcPts val="0"/>
                        </a:spcAft>
                      </a:pPr>
                      <a:r>
                        <a:rPr lang="en-US" sz="1200" b="1" i="1" dirty="0">
                          <a:solidFill>
                            <a:schemeClr val="accent1">
                              <a:lumMod val="75000"/>
                            </a:schemeClr>
                          </a:solidFill>
                          <a:latin typeface="+mj-lt"/>
                          <a:ea typeface="Times New Roman"/>
                        </a:rPr>
                        <a:t>herpesvirus</a:t>
                      </a:r>
                      <a:r>
                        <a:rPr lang="en-US" sz="1200" b="1" dirty="0">
                          <a:solidFill>
                            <a:schemeClr val="accent1">
                              <a:lumMod val="75000"/>
                            </a:schemeClr>
                          </a:solidFill>
                          <a:latin typeface="+mj-lt"/>
                          <a:ea typeface="Times New Roman"/>
                        </a:rPr>
                        <a:t> 8</a:t>
                      </a:r>
                      <a:endParaRPr lang="en-US" sz="1200" b="1" dirty="0">
                        <a:solidFill>
                          <a:schemeClr val="accent1">
                            <a:lumMod val="75000"/>
                          </a:schemeClr>
                        </a:solidFill>
                        <a:latin typeface="+mj-lt"/>
                        <a:ea typeface="Calibri"/>
                      </a:endParaRPr>
                    </a:p>
                  </a:txBody>
                  <a:tcPr marL="9612" marR="9612" marT="0" marB="0" anchor="ctr">
                    <a:lnL>
                      <a:noFill/>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a:txBody>
                    <a:bodyPr/>
                    <a:lstStyle/>
                    <a:p>
                      <a:pPr marL="0" marR="0">
                        <a:spcBef>
                          <a:spcPts val="0"/>
                        </a:spcBef>
                        <a:spcAft>
                          <a:spcPts val="0"/>
                        </a:spcAft>
                      </a:pPr>
                      <a:r>
                        <a:rPr lang="en-US" sz="1200" dirty="0">
                          <a:latin typeface="+mj-lt"/>
                          <a:ea typeface="Times New Roman"/>
                        </a:rPr>
                        <a:t>saliva, blood?</a:t>
                      </a:r>
                      <a:endParaRPr lang="en-US" sz="1200" dirty="0">
                        <a:latin typeface="+mj-lt"/>
                        <a:ea typeface="Calibri"/>
                      </a:endParaRPr>
                    </a:p>
                  </a:txBody>
                  <a:tcPr marL="9612" marR="9612" marT="0" marB="0" anchor="ctr">
                    <a:lnL>
                      <a:noFill/>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gridSpan="2">
                  <a:txBody>
                    <a:bodyPr/>
                    <a:lstStyle/>
                    <a:p>
                      <a:pPr marL="0" marR="0">
                        <a:spcBef>
                          <a:spcPts val="0"/>
                        </a:spcBef>
                        <a:spcAft>
                          <a:spcPts val="0"/>
                        </a:spcAft>
                      </a:pPr>
                      <a:r>
                        <a:rPr lang="en-US" sz="1200" dirty="0">
                          <a:latin typeface="+mj-lt"/>
                          <a:ea typeface="Times New Roman"/>
                        </a:rPr>
                        <a:t>В cells, peripheral blood mononuclear cells, oral epithelium</a:t>
                      </a:r>
                      <a:endParaRPr lang="en-US" sz="1200" dirty="0">
                        <a:latin typeface="+mj-lt"/>
                        <a:ea typeface="Calibri"/>
                      </a:endParaRPr>
                    </a:p>
                  </a:txBody>
                  <a:tcPr marL="9612" marR="9612" marT="0" marB="0" anchor="ctr">
                    <a:lnL>
                      <a:noFill/>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hMerge="1">
                  <a:txBody>
                    <a:bodyPr/>
                    <a:lstStyle/>
                    <a:p>
                      <a:endParaRPr lang="en-US"/>
                    </a:p>
                  </a:txBody>
                  <a:tcPr/>
                </a:tc>
                <a:tc>
                  <a:txBody>
                    <a:bodyPr/>
                    <a:lstStyle/>
                    <a:p>
                      <a:pPr marL="0" marR="0">
                        <a:spcBef>
                          <a:spcPts val="0"/>
                        </a:spcBef>
                        <a:spcAft>
                          <a:spcPts val="0"/>
                        </a:spcAft>
                      </a:pPr>
                      <a:r>
                        <a:rPr lang="en-US" sz="1200" dirty="0">
                          <a:latin typeface="+mj-lt"/>
                          <a:ea typeface="Times New Roman"/>
                        </a:rPr>
                        <a:t>Kaposi sarcoma, В-cell lymphomas</a:t>
                      </a:r>
                      <a:endParaRPr lang="en-US" sz="1200" dirty="0">
                        <a:latin typeface="+mj-lt"/>
                        <a:ea typeface="Calibri"/>
                      </a:endParaRPr>
                    </a:p>
                  </a:txBody>
                  <a:tcPr marL="9612" marR="9612" marT="0" marB="0" anchor="ctr">
                    <a:lnL>
                      <a:noFill/>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a:txBody>
                    <a:bodyPr/>
                    <a:lstStyle/>
                    <a:p>
                      <a:pPr marL="0" marR="0">
                        <a:spcBef>
                          <a:spcPts val="0"/>
                        </a:spcBef>
                        <a:spcAft>
                          <a:spcPts val="0"/>
                        </a:spcAft>
                      </a:pPr>
                      <a:r>
                        <a:rPr lang="en-US" sz="1200" dirty="0">
                          <a:latin typeface="+mj-lt"/>
                          <a:ea typeface="Times New Roman"/>
                        </a:rPr>
                        <a:t>B cells, tumor cells infected with the virus</a:t>
                      </a:r>
                      <a:endParaRPr lang="en-US" sz="1200" dirty="0">
                        <a:latin typeface="+mj-lt"/>
                        <a:ea typeface="Calibri"/>
                      </a:endParaRPr>
                    </a:p>
                  </a:txBody>
                  <a:tcPr marL="9612" marR="9612" marT="0" marB="0" anchor="ctr">
                    <a:lnL>
                      <a:noFill/>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extLst>
                  <a:ext uri="{0D108BD9-81ED-4DB2-BD59-A6C34878D82A}">
                    <a16:rowId xmlns:a16="http://schemas.microsoft.com/office/drawing/2014/main" val="10009"/>
                  </a:ext>
                </a:extLst>
              </a:tr>
            </a:tbl>
          </a:graphicData>
        </a:graphic>
      </p:graphicFrame>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5088"/>
            <a:ext cx="9144000" cy="971551"/>
          </a:xfrm>
          <a:solidFill>
            <a:schemeClr val="bg2">
              <a:lumMod val="90000"/>
            </a:schemeClr>
          </a:solidFill>
        </p:spPr>
        <p:txBody>
          <a:bodyPr rtlCol="0">
            <a:noAutofit/>
          </a:bodyPr>
          <a:lstStyle/>
          <a:p>
            <a:pPr algn="l" rtl="0"/>
            <a:r>
              <a:rPr lang="sr-Cyrl-RS" sz="2800" b="1" dirty="0">
                <a:solidFill>
                  <a:schemeClr val="accent1">
                    <a:lumMod val="75000"/>
                  </a:schemeClr>
                </a:solidFill>
              </a:rPr>
              <a:t>Epidemiology of mumps</a:t>
            </a:r>
          </a:p>
        </p:txBody>
      </p:sp>
      <p:sp>
        <p:nvSpPr>
          <p:cNvPr id="5" name="Content Placeholder 4">
            <a:extLst>
              <a:ext uri="{FF2B5EF4-FFF2-40B4-BE49-F238E27FC236}">
                <a16:creationId xmlns:a16="http://schemas.microsoft.com/office/drawing/2014/main" id="{31E04E06-C9A4-4E8B-A0E5-FD92A3A8CD4B}"/>
              </a:ext>
            </a:extLst>
          </p:cNvPr>
          <p:cNvSpPr>
            <a:spLocks noGrp="1"/>
          </p:cNvSpPr>
          <p:nvPr>
            <p:ph idx="1"/>
          </p:nvPr>
        </p:nvSpPr>
        <p:spPr>
          <a:xfrm>
            <a:off x="457200" y="1609725"/>
            <a:ext cx="8229600" cy="4525963"/>
          </a:xfrm>
        </p:spPr>
        <p:txBody>
          <a:bodyPr/>
          <a:lstStyle/>
          <a:p>
            <a:pPr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dirty="0">
                <a:solidFill>
                  <a:srgbClr val="0F1115"/>
                </a:solidFill>
                <a:effectLst/>
                <a:ea typeface="Times New Roman" panose="02020603050405020304" pitchFamily="18" charset="0"/>
                <a:cs typeface="Courier New" panose="02070309020205020404" pitchFamily="49" charset="0"/>
              </a:rPr>
              <a:t>Most commonly occurs in the 5–15 year age group; rarely in the first year of life</a:t>
            </a:r>
          </a:p>
          <a:p>
            <a:pPr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dirty="0">
                <a:solidFill>
                  <a:srgbClr val="0F1115"/>
                </a:solidFill>
                <a:effectLst/>
                <a:ea typeface="Times New Roman" panose="02020603050405020304" pitchFamily="18" charset="0"/>
                <a:cs typeface="Courier New" panose="02070309020205020404" pitchFamily="49" charset="0"/>
              </a:rPr>
              <a:t>Transmission: from person to person via the respiratory route (aerosol)</a:t>
            </a:r>
          </a:p>
          <a:p>
            <a:pPr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dirty="0">
                <a:solidFill>
                  <a:srgbClr val="0F1115"/>
                </a:solidFill>
                <a:effectLst/>
                <a:ea typeface="Times New Roman" panose="02020603050405020304" pitchFamily="18" charset="0"/>
                <a:cs typeface="Courier New" panose="02070309020205020404" pitchFamily="49" charset="0"/>
              </a:rPr>
              <a:t>85% of susceptible household contacts acquire the infection, but 30–40% develop a subclinical (asymptomatic) infection</a:t>
            </a:r>
          </a:p>
          <a:p>
            <a:pPr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dirty="0">
                <a:solidFill>
                  <a:srgbClr val="0F1115"/>
                </a:solidFill>
                <a:effectLst/>
                <a:ea typeface="Times New Roman" panose="02020603050405020304" pitchFamily="18" charset="0"/>
                <a:cs typeface="Courier New" panose="02070309020205020404" pitchFamily="49" charset="0"/>
              </a:rPr>
              <a:t>The disease is transmissible from approximately 7 days before to 9 days after the onset of parotitis</a:t>
            </a:r>
          </a:p>
          <a:p>
            <a:pPr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dirty="0">
                <a:solidFill>
                  <a:srgbClr val="0F1115"/>
                </a:solidFill>
                <a:effectLst/>
                <a:ea typeface="Times New Roman" panose="02020603050405020304" pitchFamily="18" charset="0"/>
                <a:cs typeface="Courier New" panose="02070309020205020404" pitchFamily="49" charset="0"/>
              </a:rPr>
              <a:t>The virus has been isolated from urine up to 14 days after the onset of illness</a:t>
            </a:r>
          </a:p>
          <a:p>
            <a:pPr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dirty="0">
                <a:solidFill>
                  <a:srgbClr val="0F1115"/>
                </a:solidFill>
                <a:effectLst/>
                <a:ea typeface="Times New Roman" panose="02020603050405020304" pitchFamily="18" charset="0"/>
                <a:cs typeface="Courier New" panose="02070309020205020404" pitchFamily="49" charset="0"/>
              </a:rPr>
              <a:t>Highest incidence: late winter and spring, but it occurs throughout the year</a:t>
            </a:r>
          </a:p>
          <a:p>
            <a:pPr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dirty="0">
                <a:solidFill>
                  <a:srgbClr val="0F1115"/>
                </a:solidFill>
                <a:effectLst/>
                <a:ea typeface="Times New Roman" panose="02020603050405020304" pitchFamily="18" charset="0"/>
                <a:cs typeface="Courier New" panose="02070309020205020404" pitchFamily="49" charset="0"/>
              </a:rPr>
              <a:t>Outbreaks still occur today among vaccinated individuals (incomplete immunity, close contacts)</a:t>
            </a:r>
            <a:endParaRPr lang="en-US" sz="20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1654953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5088"/>
            <a:ext cx="9144000" cy="971551"/>
          </a:xfrm>
          <a:solidFill>
            <a:schemeClr val="bg2">
              <a:lumMod val="90000"/>
            </a:schemeClr>
          </a:solidFill>
        </p:spPr>
        <p:txBody>
          <a:bodyPr rtlCol="0">
            <a:noAutofit/>
          </a:bodyPr>
          <a:lstStyle/>
          <a:p>
            <a:pPr algn="l" rtl="0"/>
            <a:r>
              <a:rPr lang="sr-Cyrl-RS" sz="2800" b="1" dirty="0">
                <a:solidFill>
                  <a:schemeClr val="accent1">
                    <a:lumMod val="75000"/>
                  </a:schemeClr>
                </a:solidFill>
              </a:rPr>
              <a:t>Pathogenesis and clinical picture of mumps</a:t>
            </a:r>
          </a:p>
        </p:txBody>
      </p:sp>
      <p:sp>
        <p:nvSpPr>
          <p:cNvPr id="5" name="Content Placeholder 4">
            <a:extLst>
              <a:ext uri="{FF2B5EF4-FFF2-40B4-BE49-F238E27FC236}">
                <a16:creationId xmlns:a16="http://schemas.microsoft.com/office/drawing/2014/main" id="{31E04E06-C9A4-4E8B-A0E5-FD92A3A8CD4B}"/>
              </a:ext>
            </a:extLst>
          </p:cNvPr>
          <p:cNvSpPr>
            <a:spLocks noGrp="1"/>
          </p:cNvSpPr>
          <p:nvPr>
            <p:ph idx="1"/>
          </p:nvPr>
        </p:nvSpPr>
        <p:spPr>
          <a:xfrm>
            <a:off x="174340" y="1196752"/>
            <a:ext cx="8795320" cy="3570784"/>
          </a:xfrm>
        </p:spPr>
        <p:txBody>
          <a:bodyPr/>
          <a:lstStyle/>
          <a:p>
            <a:pPr marL="0" marR="0"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dirty="0">
                <a:solidFill>
                  <a:srgbClr val="0F1115"/>
                </a:solidFill>
                <a:effectLst/>
                <a:ea typeface="Times New Roman" panose="02020603050405020304" pitchFamily="18" charset="0"/>
                <a:cs typeface="Courier New" panose="02070309020205020404" pitchFamily="49" charset="0"/>
              </a:rPr>
              <a:t>The virus enters through the respiratory tract</a:t>
            </a:r>
          </a:p>
          <a:p>
            <a:pPr marL="0" marR="0"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dirty="0">
                <a:solidFill>
                  <a:srgbClr val="0F1115"/>
                </a:solidFill>
                <a:effectLst/>
                <a:ea typeface="Times New Roman" panose="02020603050405020304" pitchFamily="18" charset="0"/>
                <a:cs typeface="Courier New" panose="02070309020205020404" pitchFamily="49" charset="0"/>
              </a:rPr>
              <a:t>Initial replication: epithelium of the respiratory tract and regional lymph nodes</a:t>
            </a:r>
          </a:p>
          <a:p>
            <a:pPr marL="0" marR="0"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dirty="0">
                <a:solidFill>
                  <a:srgbClr val="0F1115"/>
                </a:solidFill>
                <a:effectLst/>
                <a:ea typeface="Times New Roman" panose="02020603050405020304" pitchFamily="18" charset="0"/>
                <a:cs typeface="Courier New" panose="02070309020205020404" pitchFamily="49" charset="0"/>
              </a:rPr>
              <a:t>Primary viremia: dissemination to target tissues (salivary glands, CNS, kidneys)</a:t>
            </a:r>
          </a:p>
          <a:p>
            <a:pPr marL="0" marR="0"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dirty="0">
                <a:solidFill>
                  <a:srgbClr val="0F1115"/>
                </a:solidFill>
                <a:effectLst/>
                <a:ea typeface="Times New Roman" panose="02020603050405020304" pitchFamily="18" charset="0"/>
                <a:cs typeface="Courier New" panose="02070309020205020404" pitchFamily="49" charset="0"/>
              </a:rPr>
              <a:t>Possible secondary viremia from target tissues before the development of the immune response</a:t>
            </a:r>
          </a:p>
          <a:p>
            <a:pPr marL="0" marR="0"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dirty="0">
                <a:solidFill>
                  <a:srgbClr val="0F1115"/>
                </a:solidFill>
                <a:effectLst/>
                <a:ea typeface="Times New Roman" panose="02020603050405020304" pitchFamily="18" charset="0"/>
                <a:cs typeface="Courier New" panose="02070309020205020404" pitchFamily="49" charset="0"/>
              </a:rPr>
              <a:t>Direct spread from the blood into the urine + active replication in the kidney → </a:t>
            </a:r>
            <a:r>
              <a:rPr lang="en-US" sz="1400" dirty="0" err="1">
                <a:solidFill>
                  <a:srgbClr val="0F1115"/>
                </a:solidFill>
                <a:effectLst/>
                <a:ea typeface="Times New Roman" panose="02020603050405020304" pitchFamily="18" charset="0"/>
                <a:cs typeface="Courier New" panose="02070309020205020404" pitchFamily="49" charset="0"/>
              </a:rPr>
              <a:t>viruria</a:t>
            </a:r>
            <a:endParaRPr lang="en-US" sz="1400" dirty="0">
              <a:solidFill>
                <a:srgbClr val="0F1115"/>
              </a:solidFill>
              <a:effectLst/>
              <a:ea typeface="Times New Roman" panose="02020603050405020304" pitchFamily="18" charset="0"/>
              <a:cs typeface="Courier New" panose="02070309020205020404" pitchFamily="49" charset="0"/>
            </a:endParaRPr>
          </a:p>
          <a:p>
            <a:pPr marL="0" marR="0"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dirty="0">
                <a:solidFill>
                  <a:srgbClr val="0F1115"/>
                </a:solidFill>
                <a:effectLst/>
                <a:ea typeface="Times New Roman" panose="02020603050405020304" pitchFamily="18" charset="0"/>
                <a:cs typeface="Courier New" panose="02070309020205020404" pitchFamily="49" charset="0"/>
              </a:rPr>
              <a:t>Tissue response: cell necrosis and inflammation with a predominantly mononuclear infiltrate</a:t>
            </a:r>
          </a:p>
          <a:p>
            <a:pPr marL="0" marR="0"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400" dirty="0">
                <a:solidFill>
                  <a:srgbClr val="0F1115"/>
                </a:solidFill>
                <a:effectLst/>
                <a:ea typeface="Times New Roman" panose="02020603050405020304" pitchFamily="18" charset="0"/>
                <a:cs typeface="Courier New" panose="02070309020205020404" pitchFamily="49" charset="0"/>
              </a:rPr>
              <a:t>In the salivary glands: swelling, desquamation of necrotic epithelial cells, interstitial inflammation, edema within dilated ducts</a:t>
            </a:r>
            <a:endParaRPr lang="en-US" sz="1400" dirty="0">
              <a:effectLst/>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2C5B8D02-1795-48A8-9C76-793BA4E66B40}"/>
              </a:ext>
            </a:extLst>
          </p:cNvPr>
          <p:cNvPicPr>
            <a:picLocks noChangeAspect="1"/>
          </p:cNvPicPr>
          <p:nvPr/>
        </p:nvPicPr>
        <p:blipFill>
          <a:blip r:embed="rId2"/>
          <a:stretch>
            <a:fillRect/>
          </a:stretch>
        </p:blipFill>
        <p:spPr>
          <a:xfrm>
            <a:off x="23639" y="3068958"/>
            <a:ext cx="5792008" cy="3686689"/>
          </a:xfrm>
          <a:prstGeom prst="rect">
            <a:avLst/>
          </a:prstGeom>
        </p:spPr>
      </p:pic>
      <p:pic>
        <p:nvPicPr>
          <p:cNvPr id="7" name="Picture 6">
            <a:extLst>
              <a:ext uri="{FF2B5EF4-FFF2-40B4-BE49-F238E27FC236}">
                <a16:creationId xmlns:a16="http://schemas.microsoft.com/office/drawing/2014/main" id="{364E6222-61CE-482C-B530-51E00D5A2D66}"/>
              </a:ext>
            </a:extLst>
          </p:cNvPr>
          <p:cNvPicPr>
            <a:picLocks noChangeAspect="1"/>
          </p:cNvPicPr>
          <p:nvPr/>
        </p:nvPicPr>
        <p:blipFill>
          <a:blip r:embed="rId3"/>
          <a:stretch>
            <a:fillRect/>
          </a:stretch>
        </p:blipFill>
        <p:spPr>
          <a:xfrm>
            <a:off x="5950076" y="3218947"/>
            <a:ext cx="3170285" cy="3097177"/>
          </a:xfrm>
          <a:prstGeom prst="rect">
            <a:avLst/>
          </a:prstGeom>
        </p:spPr>
      </p:pic>
      <p:sp>
        <p:nvSpPr>
          <p:cNvPr id="8" name="TextBox 7">
            <a:extLst>
              <a:ext uri="{FF2B5EF4-FFF2-40B4-BE49-F238E27FC236}">
                <a16:creationId xmlns:a16="http://schemas.microsoft.com/office/drawing/2014/main" id="{A012BAF0-49F1-457E-BF4B-0BE65E6B6436}"/>
              </a:ext>
            </a:extLst>
          </p:cNvPr>
          <p:cNvSpPr txBox="1"/>
          <p:nvPr/>
        </p:nvSpPr>
        <p:spPr>
          <a:xfrm>
            <a:off x="7023856" y="6316124"/>
            <a:ext cx="2093404" cy="369332"/>
          </a:xfrm>
          <a:prstGeom prst="rect">
            <a:avLst/>
          </a:prstGeom>
          <a:noFill/>
        </p:spPr>
        <p:txBody>
          <a:bodyPr wrap="square" rtlCol="0">
            <a:spAutoFit/>
          </a:bodyPr>
          <a:lstStyle/>
          <a:p>
            <a:pPr algn="l" rtl="0"/>
            <a:r>
              <a:rPr lang="sr-Cyrl-RS" dirty="0">
                <a:latin typeface="+mn-lt"/>
                <a:cs typeface="Arial" panose="020B0604020202020204" pitchFamily="34" charset="0"/>
              </a:rPr>
              <a:t>Mumps</a:t>
            </a:r>
            <a:endParaRPr lang="en-US" dirty="0">
              <a:latin typeface="+mn-lt"/>
              <a:cs typeface="Arial" panose="020B0604020202020204" pitchFamily="34" charset="0"/>
            </a:endParaRPr>
          </a:p>
        </p:txBody>
      </p:sp>
    </p:spTree>
    <p:extLst>
      <p:ext uri="{BB962C8B-B14F-4D97-AF65-F5344CB8AC3E}">
        <p14:creationId xmlns:p14="http://schemas.microsoft.com/office/powerpoint/2010/main" val="402532810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5088"/>
            <a:ext cx="9144000" cy="971551"/>
          </a:xfrm>
          <a:solidFill>
            <a:schemeClr val="bg2">
              <a:lumMod val="90000"/>
            </a:schemeClr>
          </a:solidFill>
        </p:spPr>
        <p:txBody>
          <a:bodyPr rtlCol="0">
            <a:noAutofit/>
          </a:bodyPr>
          <a:lstStyle/>
          <a:p>
            <a:pPr algn="l" rtl="0"/>
            <a:r>
              <a:rPr lang="ru-RU" sz="2800" b="1" dirty="0">
                <a:solidFill>
                  <a:schemeClr val="accent1">
                    <a:lumMod val="75000"/>
                  </a:schemeClr>
                </a:solidFill>
              </a:rPr>
              <a:t>Immunity after infection with the mumps virus</a:t>
            </a:r>
            <a:endParaRPr lang="sr-Cyrl-RS" sz="2800" b="1" dirty="0">
              <a:solidFill>
                <a:schemeClr val="accent1">
                  <a:lumMod val="75000"/>
                </a:schemeClr>
              </a:solidFill>
            </a:endParaRPr>
          </a:p>
        </p:txBody>
      </p:sp>
      <p:sp>
        <p:nvSpPr>
          <p:cNvPr id="5" name="Content Placeholder 4">
            <a:extLst>
              <a:ext uri="{FF2B5EF4-FFF2-40B4-BE49-F238E27FC236}">
                <a16:creationId xmlns:a16="http://schemas.microsoft.com/office/drawing/2014/main" id="{31E04E06-C9A4-4E8B-A0E5-FD92A3A8CD4B}"/>
              </a:ext>
            </a:extLst>
          </p:cNvPr>
          <p:cNvSpPr>
            <a:spLocks noGrp="1"/>
          </p:cNvSpPr>
          <p:nvPr>
            <p:ph idx="1"/>
          </p:nvPr>
        </p:nvSpPr>
        <p:spPr>
          <a:xfrm>
            <a:off x="457200" y="1609725"/>
            <a:ext cx="8229600" cy="4525963"/>
          </a:xfrm>
        </p:spPr>
        <p:txBody>
          <a:bodyPr/>
          <a:lstStyle/>
          <a:p>
            <a:pPr marL="0" marR="0"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dirty="0">
                <a:solidFill>
                  <a:srgbClr val="0F1115"/>
                </a:solidFill>
                <a:effectLst/>
                <a:ea typeface="Times New Roman" panose="02020603050405020304" pitchFamily="18" charset="0"/>
                <a:cs typeface="Courier New" panose="02070309020205020404" pitchFamily="49" charset="0"/>
              </a:rPr>
              <a:t>Early response: IgM antibodies → gradually transition to IgG over several weeks</a:t>
            </a:r>
          </a:p>
          <a:p>
            <a:pPr marL="0" marR="0"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dirty="0">
                <a:solidFill>
                  <a:srgbClr val="0F1115"/>
                </a:solidFill>
                <a:effectLst/>
                <a:ea typeface="Times New Roman" panose="02020603050405020304" pitchFamily="18" charset="0"/>
                <a:cs typeface="Courier New" panose="02070309020205020404" pitchFamily="49" charset="0"/>
              </a:rPr>
              <a:t>IgG persists for life (neutralizing antibodies)</a:t>
            </a:r>
          </a:p>
          <a:p>
            <a:pPr marL="0" marR="0"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dirty="0">
                <a:solidFill>
                  <a:srgbClr val="0F1115"/>
                </a:solidFill>
                <a:effectLst/>
                <a:ea typeface="Times New Roman" panose="02020603050405020304" pitchFamily="18" charset="0"/>
                <a:cs typeface="Courier New" panose="02070309020205020404" pitchFamily="49" charset="0"/>
              </a:rPr>
              <a:t>Immunity is associated with the presence of neutralizing antibodies</a:t>
            </a:r>
          </a:p>
          <a:p>
            <a:pPr marL="0" marR="0"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dirty="0">
                <a:solidFill>
                  <a:srgbClr val="0F1115"/>
                </a:solidFill>
                <a:effectLst/>
                <a:ea typeface="Times New Roman" panose="02020603050405020304" pitchFamily="18" charset="0"/>
                <a:cs typeface="Courier New" panose="02070309020205020404" pitchFamily="49" charset="0"/>
              </a:rPr>
              <a:t>The cell-mediated immune response contributes to the pathogenesis of acute illness and to recovery</a:t>
            </a:r>
          </a:p>
          <a:p>
            <a:pPr marL="0" marR="0"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dirty="0">
                <a:solidFill>
                  <a:srgbClr val="0F1115"/>
                </a:solidFill>
                <a:effectLst/>
                <a:ea typeface="Times New Roman" panose="02020603050405020304" pitchFamily="18" charset="0"/>
                <a:cs typeface="Courier New" panose="02070309020205020404" pitchFamily="49" charset="0"/>
              </a:rPr>
              <a:t>After primary infection, immunity to reinfection is almost always lifelong</a:t>
            </a:r>
          </a:p>
          <a:p>
            <a:pPr marL="0" marR="0"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dirty="0">
                <a:solidFill>
                  <a:srgbClr val="0F1115"/>
                </a:solidFill>
                <a:effectLst/>
                <a:ea typeface="Times New Roman" panose="02020603050405020304" pitchFamily="18" charset="0"/>
                <a:cs typeface="Courier New" panose="02070309020205020404" pitchFamily="49" charset="0"/>
              </a:rPr>
              <a:t>Vaccine: live attenuated, part of the MMR vaccine</a:t>
            </a:r>
            <a:endParaRPr lang="en-US" sz="20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9483262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5088"/>
            <a:ext cx="9144000" cy="971551"/>
          </a:xfrm>
          <a:solidFill>
            <a:schemeClr val="bg2">
              <a:lumMod val="90000"/>
            </a:schemeClr>
          </a:solidFill>
        </p:spPr>
        <p:txBody>
          <a:bodyPr rtlCol="0">
            <a:noAutofit/>
          </a:bodyPr>
          <a:lstStyle/>
          <a:p>
            <a:pPr algn="l" rtl="0"/>
            <a:r>
              <a:rPr lang="ru-RU" sz="2800" b="1" dirty="0">
                <a:solidFill>
                  <a:schemeClr val="accent1">
                    <a:lumMod val="75000"/>
                  </a:schemeClr>
                </a:solidFill>
              </a:rPr>
              <a:t>Clinical aspects of mumps</a:t>
            </a:r>
          </a:p>
        </p:txBody>
      </p:sp>
      <p:sp>
        <p:nvSpPr>
          <p:cNvPr id="5" name="Content Placeholder 4">
            <a:extLst>
              <a:ext uri="{FF2B5EF4-FFF2-40B4-BE49-F238E27FC236}">
                <a16:creationId xmlns:a16="http://schemas.microsoft.com/office/drawing/2014/main" id="{31E04E06-C9A4-4E8B-A0E5-FD92A3A8CD4B}"/>
              </a:ext>
            </a:extLst>
          </p:cNvPr>
          <p:cNvSpPr>
            <a:spLocks noGrp="1"/>
          </p:cNvSpPr>
          <p:nvPr>
            <p:ph idx="1"/>
          </p:nvPr>
        </p:nvSpPr>
        <p:spPr>
          <a:xfrm>
            <a:off x="457200" y="1609725"/>
            <a:ext cx="8229600" cy="4525963"/>
          </a:xfrm>
        </p:spPr>
        <p:txBody>
          <a:bodyPr/>
          <a:lstStyle/>
          <a:p>
            <a:pPr marL="0" marR="0" indent="0"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dirty="0">
                <a:solidFill>
                  <a:srgbClr val="0F1115"/>
                </a:solidFill>
                <a:effectLst/>
                <a:ea typeface="Times New Roman" panose="02020603050405020304" pitchFamily="18" charset="0"/>
                <a:cs typeface="Courier New" panose="02070309020205020404" pitchFamily="49" charset="0"/>
              </a:rPr>
              <a:t>Incubation: 12–29 days (average 16–18 days)</a:t>
            </a:r>
          </a:p>
          <a:p>
            <a:pPr marL="0" marR="0" indent="0"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dirty="0">
                <a:solidFill>
                  <a:srgbClr val="0F1115"/>
                </a:solidFill>
                <a:effectLst/>
                <a:ea typeface="Times New Roman" panose="02020603050405020304" pitchFamily="18" charset="0"/>
                <a:cs typeface="Courier New" panose="02070309020205020404" pitchFamily="49" charset="0"/>
              </a:rPr>
              <a:t>Typical case: fever and swelling/tenderness of the parotid glands (unilateral or bilateral)</a:t>
            </a:r>
          </a:p>
          <a:p>
            <a:pPr marL="0" marR="0" indent="0"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dirty="0">
                <a:solidFill>
                  <a:srgbClr val="0F1115"/>
                </a:solidFill>
                <a:effectLst/>
                <a:ea typeface="Times New Roman" panose="02020603050405020304" pitchFamily="18" charset="0"/>
                <a:cs typeface="Courier New" panose="02070309020205020404" pitchFamily="49" charset="0"/>
              </a:rPr>
              <a:t>Parotitis lasts 7–10 days</a:t>
            </a:r>
          </a:p>
          <a:p>
            <a:pPr marL="0" marR="0" indent="0"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dirty="0">
                <a:solidFill>
                  <a:srgbClr val="0F1115"/>
                </a:solidFill>
                <a:effectLst/>
                <a:ea typeface="Times New Roman" panose="02020603050405020304" pitchFamily="18" charset="0"/>
                <a:cs typeface="Courier New" panose="02070309020205020404" pitchFamily="49" charset="0"/>
              </a:rPr>
              <a:t>Complications occur within 1–3 weeks from the onset of illness</a:t>
            </a:r>
          </a:p>
          <a:p>
            <a:pPr marL="0" marR="0" indent="0"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dirty="0">
                <a:solidFill>
                  <a:srgbClr val="0F1115"/>
                </a:solidFill>
                <a:effectLst/>
                <a:ea typeface="Times New Roman" panose="02020603050405020304" pitchFamily="18" charset="0"/>
                <a:cs typeface="Courier New" panose="02070309020205020404" pitchFamily="49" charset="0"/>
              </a:rPr>
              <a:t>All complications are a direct consequence of viral spread to other sites (extensive tissue tropism of mumps)</a:t>
            </a:r>
          </a:p>
          <a:p>
            <a:pPr marL="0" marR="0" indent="0"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dirty="0">
                <a:solidFill>
                  <a:srgbClr val="0F1115"/>
                </a:solidFill>
                <a:effectLst/>
                <a:ea typeface="Times New Roman" panose="02020603050405020304" pitchFamily="18" charset="0"/>
                <a:cs typeface="Courier New" panose="02070309020205020404" pitchFamily="49" charset="0"/>
              </a:rPr>
              <a:t>Complications can occur even without parotitis</a:t>
            </a:r>
          </a:p>
          <a:p>
            <a:pPr marL="0" marR="0" indent="0"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en-US" sz="2000" dirty="0">
              <a:solidFill>
                <a:srgbClr val="0F1115"/>
              </a:solidFill>
              <a:effectLst/>
              <a:ea typeface="Times New Roman" panose="02020603050405020304" pitchFamily="18" charset="0"/>
              <a:cs typeface="Courier New" panose="02070309020205020404" pitchFamily="49" charset="0"/>
            </a:endParaRPr>
          </a:p>
        </p:txBody>
      </p:sp>
    </p:spTree>
    <p:extLst>
      <p:ext uri="{BB962C8B-B14F-4D97-AF65-F5344CB8AC3E}">
        <p14:creationId xmlns:p14="http://schemas.microsoft.com/office/powerpoint/2010/main" val="214875887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5088"/>
            <a:ext cx="9144000" cy="971551"/>
          </a:xfrm>
          <a:solidFill>
            <a:schemeClr val="bg2">
              <a:lumMod val="90000"/>
            </a:schemeClr>
          </a:solidFill>
        </p:spPr>
        <p:txBody>
          <a:bodyPr rtlCol="0">
            <a:noAutofit/>
          </a:bodyPr>
          <a:lstStyle/>
          <a:p>
            <a:pPr algn="l" rtl="0"/>
            <a:r>
              <a:rPr lang="ru-RU" sz="2800" b="1" dirty="0">
                <a:solidFill>
                  <a:schemeClr val="accent1">
                    <a:lumMod val="75000"/>
                  </a:schemeClr>
                </a:solidFill>
              </a:rPr>
              <a:t>Complications of mumps</a:t>
            </a:r>
          </a:p>
        </p:txBody>
      </p:sp>
      <p:sp>
        <p:nvSpPr>
          <p:cNvPr id="5" name="Content Placeholder 4">
            <a:extLst>
              <a:ext uri="{FF2B5EF4-FFF2-40B4-BE49-F238E27FC236}">
                <a16:creationId xmlns:a16="http://schemas.microsoft.com/office/drawing/2014/main" id="{31E04E06-C9A4-4E8B-A0E5-FD92A3A8CD4B}"/>
              </a:ext>
            </a:extLst>
          </p:cNvPr>
          <p:cNvSpPr>
            <a:spLocks noGrp="1"/>
          </p:cNvSpPr>
          <p:nvPr>
            <p:ph idx="1"/>
          </p:nvPr>
        </p:nvSpPr>
        <p:spPr>
          <a:xfrm>
            <a:off x="457200" y="1609725"/>
            <a:ext cx="8229600" cy="4525963"/>
          </a:xfrm>
        </p:spPr>
        <p:txBody>
          <a:bodyPr/>
          <a:lstStyle/>
          <a:p>
            <a:pPr marL="0" marR="0"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dirty="0">
                <a:solidFill>
                  <a:srgbClr val="0F1115"/>
                </a:solidFill>
                <a:effectLst/>
                <a:ea typeface="Times New Roman" panose="02020603050405020304" pitchFamily="18" charset="0"/>
                <a:cs typeface="Courier New" panose="02070309020205020404" pitchFamily="49" charset="0"/>
              </a:rPr>
              <a:t>Meningitis: 10% of all infected; usually mild; in 1/3 of cases without parotitis</a:t>
            </a:r>
          </a:p>
          <a:p>
            <a:pPr marL="0" marR="0"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dirty="0">
                <a:solidFill>
                  <a:srgbClr val="0F1115"/>
                </a:solidFill>
                <a:effectLst/>
                <a:ea typeface="Times New Roman" panose="02020603050405020304" pitchFamily="18" charset="0"/>
                <a:cs typeface="Courier New" panose="02070309020205020404" pitchFamily="49" charset="0"/>
              </a:rPr>
              <a:t>Encephalitis: occasionally severe</a:t>
            </a:r>
          </a:p>
          <a:p>
            <a:pPr marL="0" marR="0"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dirty="0">
                <a:solidFill>
                  <a:srgbClr val="0F1115"/>
                </a:solidFill>
                <a:effectLst/>
                <a:ea typeface="Times New Roman" panose="02020603050405020304" pitchFamily="18" charset="0"/>
                <a:cs typeface="Courier New" panose="02070309020205020404" pitchFamily="49" charset="0"/>
              </a:rPr>
              <a:t>Transverse myelitis and polyneuritis: rare (involvement of the spinal cord and peripheral nerves)</a:t>
            </a:r>
          </a:p>
          <a:p>
            <a:pPr marL="0" marR="0"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dirty="0">
                <a:solidFill>
                  <a:srgbClr val="0F1115"/>
                </a:solidFill>
                <a:effectLst/>
                <a:ea typeface="Times New Roman" panose="02020603050405020304" pitchFamily="18" charset="0"/>
                <a:cs typeface="Courier New" panose="02070309020205020404" pitchFamily="49" charset="0"/>
              </a:rPr>
              <a:t>Pancreatitis: upper abdominal pain, nausea, vomiting</a:t>
            </a:r>
          </a:p>
          <a:p>
            <a:pPr marL="0" marR="0"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dirty="0">
                <a:solidFill>
                  <a:srgbClr val="0F1115"/>
                </a:solidFill>
                <a:effectLst/>
                <a:ea typeface="Times New Roman" panose="02020603050405020304" pitchFamily="18" charset="0"/>
                <a:cs typeface="Courier New" panose="02070309020205020404" pitchFamily="49" charset="0"/>
              </a:rPr>
              <a:t>Orchitis: 10–20% of infected males (</a:t>
            </a:r>
            <a:r>
              <a:rPr lang="en-US" sz="2000" dirty="0" err="1">
                <a:solidFill>
                  <a:srgbClr val="0F1115"/>
                </a:solidFill>
                <a:effectLst/>
                <a:ea typeface="Times New Roman" panose="02020603050405020304" pitchFamily="18" charset="0"/>
                <a:cs typeface="Courier New" panose="02070309020205020404" pitchFamily="49" charset="0"/>
              </a:rPr>
              <a:t>postpubertal</a:t>
            </a:r>
            <a:r>
              <a:rPr lang="en-US" sz="2000" dirty="0">
                <a:solidFill>
                  <a:srgbClr val="0F1115"/>
                </a:solidFill>
                <a:effectLst/>
                <a:ea typeface="Times New Roman" panose="02020603050405020304" pitchFamily="18" charset="0"/>
                <a:cs typeface="Courier New" panose="02070309020205020404" pitchFamily="49" charset="0"/>
              </a:rPr>
              <a:t>); unilateral or bilateral; sterility rare</a:t>
            </a:r>
          </a:p>
          <a:p>
            <a:pPr marL="0" marR="0"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dirty="0">
                <a:solidFill>
                  <a:srgbClr val="0F1115"/>
                </a:solidFill>
                <a:effectLst/>
                <a:ea typeface="Times New Roman" panose="02020603050405020304" pitchFamily="18" charset="0"/>
                <a:cs typeface="Courier New" panose="02070309020205020404" pitchFamily="49" charset="0"/>
              </a:rPr>
              <a:t>Oophoritis: uncommon, usually benign inflammation of the ovaries</a:t>
            </a:r>
          </a:p>
          <a:p>
            <a:pPr marL="0" marR="0"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en-US" sz="2000" dirty="0">
              <a:solidFill>
                <a:srgbClr val="0F1115"/>
              </a:solidFill>
              <a:effectLst/>
              <a:ea typeface="Times New Roman" panose="02020603050405020304" pitchFamily="18" charset="0"/>
              <a:cs typeface="Courier New" panose="02070309020205020404" pitchFamily="49" charset="0"/>
            </a:endParaRPr>
          </a:p>
        </p:txBody>
      </p:sp>
    </p:spTree>
    <p:extLst>
      <p:ext uri="{BB962C8B-B14F-4D97-AF65-F5344CB8AC3E}">
        <p14:creationId xmlns:p14="http://schemas.microsoft.com/office/powerpoint/2010/main" val="402791869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5088"/>
            <a:ext cx="9144000" cy="971551"/>
          </a:xfrm>
          <a:solidFill>
            <a:schemeClr val="bg2">
              <a:lumMod val="90000"/>
            </a:schemeClr>
          </a:solidFill>
        </p:spPr>
        <p:txBody>
          <a:bodyPr rtlCol="0">
            <a:noAutofit/>
          </a:bodyPr>
          <a:lstStyle/>
          <a:p>
            <a:pPr algn="l" rtl="0"/>
            <a:r>
              <a:rPr lang="ru-RU" sz="2800" b="1" dirty="0">
                <a:solidFill>
                  <a:schemeClr val="accent1">
                    <a:lumMod val="75000"/>
                  </a:schemeClr>
                </a:solidFill>
              </a:rPr>
              <a:t>Laboratory diagnostics of mumps</a:t>
            </a:r>
          </a:p>
        </p:txBody>
      </p:sp>
      <p:sp>
        <p:nvSpPr>
          <p:cNvPr id="5" name="Content Placeholder 4">
            <a:extLst>
              <a:ext uri="{FF2B5EF4-FFF2-40B4-BE49-F238E27FC236}">
                <a16:creationId xmlns:a16="http://schemas.microsoft.com/office/drawing/2014/main" id="{31E04E06-C9A4-4E8B-A0E5-FD92A3A8CD4B}"/>
              </a:ext>
            </a:extLst>
          </p:cNvPr>
          <p:cNvSpPr>
            <a:spLocks noGrp="1"/>
          </p:cNvSpPr>
          <p:nvPr>
            <p:ph idx="1"/>
          </p:nvPr>
        </p:nvSpPr>
        <p:spPr>
          <a:xfrm>
            <a:off x="457200" y="1609725"/>
            <a:ext cx="8229600" cy="4525963"/>
          </a:xfrm>
        </p:spPr>
        <p:txBody>
          <a:bodyPr/>
          <a:lstStyle/>
          <a:p>
            <a:pPr marL="0" marR="0"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dirty="0">
                <a:solidFill>
                  <a:srgbClr val="0F1115"/>
                </a:solidFill>
                <a:effectLst/>
                <a:ea typeface="Times New Roman" panose="02020603050405020304" pitchFamily="18" charset="0"/>
                <a:cs typeface="Courier New" panose="02070309020205020404" pitchFamily="49" charset="0"/>
              </a:rPr>
              <a:t>Specimens: saliva, throat swab, cerebrospinal fluid (CSF), urine (excellent source for isolation)</a:t>
            </a:r>
          </a:p>
          <a:p>
            <a:pPr marL="0" marR="0"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dirty="0">
                <a:solidFill>
                  <a:srgbClr val="0F1115"/>
                </a:solidFill>
                <a:effectLst/>
                <a:ea typeface="Times New Roman" panose="02020603050405020304" pitchFamily="18" charset="0"/>
                <a:cs typeface="Courier New" panose="02070309020205020404" pitchFamily="49" charset="0"/>
              </a:rPr>
              <a:t>Rapid diagnosis: RT-PCR (detection of viral nucleic acid)</a:t>
            </a:r>
          </a:p>
          <a:p>
            <a:pPr marL="0" marR="0"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dirty="0">
                <a:solidFill>
                  <a:srgbClr val="0F1115"/>
                </a:solidFill>
                <a:effectLst/>
                <a:ea typeface="Times New Roman" panose="02020603050405020304" pitchFamily="18" charset="0"/>
                <a:cs typeface="Courier New" panose="02070309020205020404" pitchFamily="49" charset="0"/>
              </a:rPr>
              <a:t>Viral culture: GOLD STANDARD; grows in primary monkey kidney cell cultures</a:t>
            </a:r>
          </a:p>
          <a:p>
            <a:pPr marL="0" marR="0"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dirty="0">
                <a:solidFill>
                  <a:srgbClr val="0F1115"/>
                </a:solidFill>
                <a:effectLst/>
                <a:ea typeface="Times New Roman" panose="02020603050405020304" pitchFamily="18" charset="0"/>
                <a:cs typeface="Courier New" panose="02070309020205020404" pitchFamily="49" charset="0"/>
              </a:rPr>
              <a:t>Cytopathic effect: syncytial giant cells and viral hemagglutinin</a:t>
            </a:r>
          </a:p>
          <a:p>
            <a:pPr marL="0" marR="0"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dirty="0">
                <a:solidFill>
                  <a:srgbClr val="0F1115"/>
                </a:solidFill>
                <a:effectLst/>
                <a:ea typeface="Times New Roman" panose="02020603050405020304" pitchFamily="18" charset="0"/>
                <a:cs typeface="Courier New" panose="02070309020205020404" pitchFamily="49" charset="0"/>
              </a:rPr>
              <a:t>Serology: EIA/ELISA and indirect IF for detection of IgM and IgG antibodies</a:t>
            </a:r>
          </a:p>
          <a:p>
            <a:pPr marL="0" marR="0"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dirty="0">
                <a:solidFill>
                  <a:srgbClr val="0F1115"/>
                </a:solidFill>
                <a:effectLst/>
                <a:ea typeface="Times New Roman" panose="02020603050405020304" pitchFamily="18" charset="0"/>
                <a:cs typeface="Courier New" panose="02070309020205020404" pitchFamily="49" charset="0"/>
              </a:rPr>
              <a:t>Other serological tests: complement fixation, hemagglutination inhibition, neutralization</a:t>
            </a:r>
          </a:p>
          <a:p>
            <a:pPr marL="0" marR="0"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dirty="0">
                <a:solidFill>
                  <a:srgbClr val="0F1115"/>
                </a:solidFill>
                <a:effectLst/>
                <a:ea typeface="Times New Roman" panose="02020603050405020304" pitchFamily="18" charset="0"/>
                <a:cs typeface="Courier New" panose="02070309020205020404" pitchFamily="49" charset="0"/>
              </a:rPr>
              <a:t>Neutralization test: the most sensitive for detection of immunity</a:t>
            </a:r>
            <a:endParaRPr lang="en-US" sz="20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2780254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5088"/>
            <a:ext cx="9144000" cy="971551"/>
          </a:xfrm>
          <a:solidFill>
            <a:schemeClr val="bg2">
              <a:lumMod val="90000"/>
            </a:schemeClr>
          </a:solidFill>
        </p:spPr>
        <p:txBody>
          <a:bodyPr rtlCol="0">
            <a:noAutofit/>
          </a:bodyPr>
          <a:lstStyle/>
          <a:p>
            <a:pPr algn="l" rtl="0"/>
            <a:r>
              <a:rPr lang="ru-RU" sz="2800" b="1" dirty="0">
                <a:solidFill>
                  <a:schemeClr val="accent1">
                    <a:lumMod val="75000"/>
                  </a:schemeClr>
                </a:solidFill>
              </a:rPr>
              <a:t>Prevention of mumps</a:t>
            </a:r>
          </a:p>
        </p:txBody>
      </p:sp>
      <p:sp>
        <p:nvSpPr>
          <p:cNvPr id="5" name="Content Placeholder 4">
            <a:extLst>
              <a:ext uri="{FF2B5EF4-FFF2-40B4-BE49-F238E27FC236}">
                <a16:creationId xmlns:a16="http://schemas.microsoft.com/office/drawing/2014/main" id="{31E04E06-C9A4-4E8B-A0E5-FD92A3A8CD4B}"/>
              </a:ext>
            </a:extLst>
          </p:cNvPr>
          <p:cNvSpPr>
            <a:spLocks noGrp="1"/>
          </p:cNvSpPr>
          <p:nvPr>
            <p:ph idx="1"/>
          </p:nvPr>
        </p:nvSpPr>
        <p:spPr>
          <a:xfrm>
            <a:off x="457200" y="1609725"/>
            <a:ext cx="8229600" cy="4525963"/>
          </a:xfrm>
        </p:spPr>
        <p:txBody>
          <a:bodyPr/>
          <a:lstStyle/>
          <a:p>
            <a:pPr marL="0" marR="0" indent="0"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dirty="0">
                <a:solidFill>
                  <a:srgbClr val="0F1115"/>
                </a:solidFill>
                <a:effectLst/>
                <a:ea typeface="Times New Roman" panose="02020603050405020304" pitchFamily="18" charset="0"/>
                <a:cs typeface="Courier New" panose="02070309020205020404" pitchFamily="49" charset="0"/>
              </a:rPr>
              <a:t>No specific therapy</a:t>
            </a:r>
          </a:p>
          <a:p>
            <a:pPr marL="0" marR="0" indent="0"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dirty="0">
                <a:solidFill>
                  <a:srgbClr val="0F1115"/>
                </a:solidFill>
                <a:effectLst/>
                <a:ea typeface="Times New Roman" panose="02020603050405020304" pitchFamily="18" charset="0"/>
                <a:cs typeface="Courier New" panose="02070309020205020404" pitchFamily="49" charset="0"/>
              </a:rPr>
              <a:t>Live attenuated vaccine available since 1967; safe and highly effective</a:t>
            </a:r>
          </a:p>
          <a:p>
            <a:pPr marL="0" marR="0" indent="0"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dirty="0">
                <a:solidFill>
                  <a:srgbClr val="0F1115"/>
                </a:solidFill>
                <a:effectLst/>
                <a:ea typeface="Times New Roman" panose="02020603050405020304" pitchFamily="18" charset="0"/>
                <a:cs typeface="Courier New" panose="02070309020205020404" pitchFamily="49" charset="0"/>
              </a:rPr>
              <a:t>The vaccine is produced by serial passaging in chick embryo cell cultures</a:t>
            </a:r>
          </a:p>
          <a:p>
            <a:pPr marL="0" marR="0" indent="0"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dirty="0">
                <a:solidFill>
                  <a:srgbClr val="0F1115"/>
                </a:solidFill>
                <a:effectLst/>
                <a:ea typeface="Times New Roman" panose="02020603050405020304" pitchFamily="18" charset="0"/>
                <a:cs typeface="Courier New" panose="02070309020205020404" pitchFamily="49" charset="0"/>
              </a:rPr>
              <a:t>Part of the MMR (measles, mumps, rubella) or MMRV (+ varicella) vaccine</a:t>
            </a:r>
          </a:p>
          <a:p>
            <a:pPr marL="0" marR="0" indent="0"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dirty="0">
                <a:solidFill>
                  <a:srgbClr val="0F1115"/>
                </a:solidFill>
                <a:effectLst/>
                <a:ea typeface="Times New Roman" panose="02020603050405020304" pitchFamily="18" charset="0"/>
                <a:cs typeface="Courier New" panose="02070309020205020404" pitchFamily="49" charset="0"/>
              </a:rPr>
              <a:t>First dose: 12–15 months; Second dose: 4–6 years (at the latest by 11–12 years of age)</a:t>
            </a:r>
          </a:p>
          <a:p>
            <a:pPr marL="0" marR="0" indent="0"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dirty="0">
                <a:solidFill>
                  <a:srgbClr val="0F1115"/>
                </a:solidFill>
                <a:effectLst/>
                <a:ea typeface="Times New Roman" panose="02020603050405020304" pitchFamily="18" charset="0"/>
                <a:cs typeface="Courier New" panose="02070309020205020404" pitchFamily="49" charset="0"/>
              </a:rPr>
              <a:t>One dose: seroconversion in ~80% of recipients; Two doses: ~90%</a:t>
            </a:r>
          </a:p>
          <a:p>
            <a:pPr marL="0" marR="0" indent="0" algn="l" rtl="0" latinLnBrk="1">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dirty="0">
                <a:solidFill>
                  <a:srgbClr val="0F1115"/>
                </a:solidFill>
                <a:effectLst/>
                <a:ea typeface="Times New Roman" panose="02020603050405020304" pitchFamily="18" charset="0"/>
                <a:cs typeface="Courier New" panose="02070309020205020404" pitchFamily="49" charset="0"/>
              </a:rPr>
              <a:t>About 10% of individuals with two doses may develop infection in close contact</a:t>
            </a:r>
            <a:endParaRPr lang="en-US" sz="20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489028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5088"/>
            <a:ext cx="9144000" cy="971551"/>
          </a:xfrm>
          <a:solidFill>
            <a:schemeClr val="bg2">
              <a:lumMod val="90000"/>
            </a:schemeClr>
          </a:solidFill>
        </p:spPr>
        <p:txBody>
          <a:bodyPr rtlCol="0">
            <a:noAutofit/>
          </a:bodyPr>
          <a:lstStyle/>
          <a:p>
            <a:pPr algn="l" rtl="0"/>
            <a:r>
              <a:rPr lang="sr-Cyrl-RS" sz="2800" b="1" dirty="0">
                <a:solidFill>
                  <a:schemeClr val="accent1">
                    <a:lumMod val="75000"/>
                  </a:schemeClr>
                </a:solidFill>
              </a:rPr>
              <a:t>Measles</a:t>
            </a:r>
            <a:endParaRPr lang="en-US" sz="2800" dirty="0">
              <a:solidFill>
                <a:schemeClr val="accent1">
                  <a:lumMod val="75000"/>
                </a:schemeClr>
              </a:solidFill>
            </a:endParaRPr>
          </a:p>
        </p:txBody>
      </p:sp>
      <p:sp>
        <p:nvSpPr>
          <p:cNvPr id="5" name="Content Placeholder 4">
            <a:extLst>
              <a:ext uri="{FF2B5EF4-FFF2-40B4-BE49-F238E27FC236}">
                <a16:creationId xmlns:a16="http://schemas.microsoft.com/office/drawing/2014/main" id="{31E04E06-C9A4-4E8B-A0E5-FD92A3A8CD4B}"/>
              </a:ext>
            </a:extLst>
          </p:cNvPr>
          <p:cNvSpPr>
            <a:spLocks noGrp="1"/>
          </p:cNvSpPr>
          <p:nvPr>
            <p:ph idx="1"/>
          </p:nvPr>
        </p:nvSpPr>
        <p:spPr/>
        <p:txBody>
          <a:bodyPr/>
          <a:lstStyle/>
          <a:p>
            <a:pPr lvl="1" algn="l" rtl="0">
              <a:spcBef>
                <a:spcPts val="0"/>
              </a:spcBef>
              <a:buFont typeface="Arial" panose="020B0604020202020204" pitchFamily="34" charset="0"/>
              <a:buChar char="•"/>
            </a:pPr>
            <a:r>
              <a:rPr lang="en-US" sz="2000" dirty="0"/>
              <a:t>Morbillivirus, family </a:t>
            </a:r>
            <a:r>
              <a:rPr lang="en-US" sz="2000" dirty="0" err="1"/>
              <a:t>Paramyxoviridae</a:t>
            </a:r>
            <a:endParaRPr lang="en-US" sz="2000" dirty="0"/>
          </a:p>
          <a:p>
            <a:pPr lvl="1" algn="l" rtl="0">
              <a:spcBef>
                <a:spcPts val="0"/>
              </a:spcBef>
              <a:buFont typeface="Arial" panose="020B0604020202020204" pitchFamily="34" charset="0"/>
              <a:buChar char="•"/>
            </a:pPr>
            <a:r>
              <a:rPr lang="en-US" sz="2000" dirty="0"/>
              <a:t>Genome: negative single-stranded RNA, helical nucleocapsid, envelope</a:t>
            </a:r>
          </a:p>
          <a:p>
            <a:pPr lvl="1" algn="l" rtl="0">
              <a:spcBef>
                <a:spcPts val="0"/>
              </a:spcBef>
              <a:buFont typeface="Arial" panose="020B0604020202020204" pitchFamily="34" charset="0"/>
              <a:buChar char="•"/>
            </a:pPr>
            <a:r>
              <a:rPr lang="en-US" sz="2000" dirty="0"/>
              <a:t>Two glycoproteins on the envelope: H (hemagglutinin) and F (fusion protein)</a:t>
            </a:r>
          </a:p>
          <a:p>
            <a:pPr lvl="1" algn="l" rtl="0">
              <a:spcBef>
                <a:spcPts val="0"/>
              </a:spcBef>
              <a:buFont typeface="Arial" panose="020B0604020202020204" pitchFamily="34" charset="0"/>
              <a:buChar char="•"/>
            </a:pPr>
            <a:r>
              <a:rPr lang="en-US" sz="2000" dirty="0"/>
              <a:t>H protein binds CD46 (complement regulator) and SLAM (CD150) on the surface of host cells</a:t>
            </a:r>
          </a:p>
          <a:p>
            <a:pPr lvl="1" algn="l" rtl="0">
              <a:spcBef>
                <a:spcPts val="0"/>
              </a:spcBef>
              <a:buFont typeface="Arial" panose="020B0604020202020204" pitchFamily="34" charset="0"/>
              <a:buChar char="•"/>
            </a:pPr>
            <a:r>
              <a:rPr lang="en-US" sz="2000" dirty="0"/>
              <a:t>F protein is responsible for fusion of the viral membrane with the cell membrane and formation of syncytia (giant cells)</a:t>
            </a:r>
          </a:p>
          <a:p>
            <a:pPr lvl="1" algn="l" rtl="0">
              <a:spcBef>
                <a:spcPts val="0"/>
              </a:spcBef>
              <a:buFont typeface="Arial" panose="020B0604020202020204" pitchFamily="34" charset="0"/>
              <a:buChar char="•"/>
            </a:pPr>
            <a:r>
              <a:rPr lang="en-US" sz="2000" dirty="0"/>
              <a:t>Replication in the cytoplasm using its own RNA-dependent RNA polymerase</a:t>
            </a:r>
          </a:p>
          <a:p>
            <a:pPr lvl="1" algn="l" rtl="0">
              <a:spcBef>
                <a:spcPts val="0"/>
              </a:spcBef>
              <a:buFont typeface="Arial" panose="020B0604020202020204" pitchFamily="34" charset="0"/>
              <a:buChar char="•"/>
            </a:pPr>
            <a:r>
              <a:rPr lang="en-US" sz="2000" dirty="0"/>
              <a:t>Only one antigenic type is known (one serotype)</a:t>
            </a:r>
          </a:p>
          <a:p>
            <a:pPr lvl="1" algn="l" rtl="0">
              <a:spcBef>
                <a:spcPts val="0"/>
              </a:spcBef>
              <a:buFont typeface="Arial" panose="020B0604020202020204" pitchFamily="34" charset="0"/>
              <a:buChar char="•"/>
            </a:pPr>
            <a:r>
              <a:rPr lang="en-US" sz="2000" dirty="0"/>
              <a:t>SLAM receptor is expressed on activated T and B lymphocytes, monocytes, dendritic cells</a:t>
            </a:r>
          </a:p>
          <a:p>
            <a:pPr lvl="1" algn="l" rtl="0">
              <a:spcBef>
                <a:spcPts val="0"/>
              </a:spcBef>
              <a:buFont typeface="Arial" panose="020B0604020202020204" pitchFamily="34" charset="0"/>
              <a:buChar char="•"/>
            </a:pPr>
            <a:endParaRPr lang="en-US" sz="2000" i="1" dirty="0"/>
          </a:p>
        </p:txBody>
      </p:sp>
    </p:spTree>
    <p:extLst>
      <p:ext uri="{BB962C8B-B14F-4D97-AF65-F5344CB8AC3E}">
        <p14:creationId xmlns:p14="http://schemas.microsoft.com/office/powerpoint/2010/main" val="141325017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5088"/>
            <a:ext cx="9144000" cy="971551"/>
          </a:xfrm>
          <a:solidFill>
            <a:schemeClr val="bg2">
              <a:lumMod val="90000"/>
            </a:schemeClr>
          </a:solidFill>
        </p:spPr>
        <p:txBody>
          <a:bodyPr rtlCol="0">
            <a:noAutofit/>
          </a:bodyPr>
          <a:lstStyle/>
          <a:p>
            <a:pPr algn="l" rtl="0"/>
            <a:r>
              <a:rPr lang="sr-Cyrl-RS" sz="2800" b="1" dirty="0">
                <a:solidFill>
                  <a:schemeClr val="accent1">
                    <a:lumMod val="75000"/>
                  </a:schemeClr>
                </a:solidFill>
              </a:rPr>
              <a:t>Pathogenesis of measles</a:t>
            </a:r>
            <a:endParaRPr lang="en-US" sz="2800" dirty="0">
              <a:solidFill>
                <a:schemeClr val="accent1">
                  <a:lumMod val="75000"/>
                </a:schemeClr>
              </a:solidFill>
            </a:endParaRPr>
          </a:p>
        </p:txBody>
      </p:sp>
      <p:sp>
        <p:nvSpPr>
          <p:cNvPr id="5" name="Content Placeholder 4">
            <a:extLst>
              <a:ext uri="{FF2B5EF4-FFF2-40B4-BE49-F238E27FC236}">
                <a16:creationId xmlns:a16="http://schemas.microsoft.com/office/drawing/2014/main" id="{31E04E06-C9A4-4E8B-A0E5-FD92A3A8CD4B}"/>
              </a:ext>
            </a:extLst>
          </p:cNvPr>
          <p:cNvSpPr>
            <a:spLocks noGrp="1"/>
          </p:cNvSpPr>
          <p:nvPr>
            <p:ph idx="1"/>
          </p:nvPr>
        </p:nvSpPr>
        <p:spPr>
          <a:xfrm>
            <a:off x="0" y="1084527"/>
            <a:ext cx="9396536" cy="2836912"/>
          </a:xfrm>
        </p:spPr>
        <p:txBody>
          <a:bodyPr/>
          <a:lstStyle/>
          <a:p>
            <a:pPr algn="l" rtl="0">
              <a:buFont typeface="Arial" panose="020B0604020202020204" pitchFamily="34" charset="0"/>
              <a:buChar char="•"/>
            </a:pPr>
            <a:r>
              <a:rPr lang="ru-RU" sz="1400" b="0" i="0" dirty="0">
                <a:solidFill>
                  <a:srgbClr val="0F1115"/>
                </a:solidFill>
                <a:effectLst/>
              </a:rPr>
              <a:t>Entry of the virus through the respiratory tract (droplets, aerosol)</a:t>
            </a:r>
          </a:p>
          <a:p>
            <a:pPr algn="l" rtl="0">
              <a:buFont typeface="Arial" panose="020B0604020202020204" pitchFamily="34" charset="0"/>
              <a:buChar char="•"/>
            </a:pPr>
            <a:r>
              <a:rPr lang="ru-RU" sz="1400" b="0" i="0" dirty="0">
                <a:solidFill>
                  <a:srgbClr val="0F1115"/>
                </a:solidFill>
                <a:effectLst/>
              </a:rPr>
              <a:t>Initial replication in nasopharyngeal epithelial cells and regional lymph nodes</a:t>
            </a:r>
          </a:p>
          <a:p>
            <a:pPr algn="l" rtl="0">
              <a:buFont typeface="Arial" panose="020B0604020202020204" pitchFamily="34" charset="0"/>
              <a:buChar char="•"/>
            </a:pPr>
            <a:r>
              <a:rPr lang="ru-RU" sz="1400" b="0" i="0" dirty="0">
                <a:solidFill>
                  <a:srgbClr val="0F1115"/>
                </a:solidFill>
                <a:effectLst/>
              </a:rPr>
              <a:t>Primary viremia (2–3 days after infection): spread to the reticuloendothelial system</a:t>
            </a:r>
          </a:p>
          <a:p>
            <a:pPr algn="l" rtl="0">
              <a:buFont typeface="Arial" panose="020B0604020202020204" pitchFamily="34" charset="0"/>
              <a:buChar char="•"/>
            </a:pPr>
            <a:r>
              <a:rPr lang="ru-RU" sz="1400" b="0" i="0" dirty="0">
                <a:solidFill>
                  <a:srgbClr val="0F1115"/>
                </a:solidFill>
                <a:effectLst/>
              </a:rPr>
              <a:t>Secondary viremia (5–7 days after infection): intense, accompanied by prodromal symptoms</a:t>
            </a:r>
          </a:p>
          <a:p>
            <a:pPr algn="l" rtl="0">
              <a:buFont typeface="Arial" panose="020B0604020202020204" pitchFamily="34" charset="0"/>
              <a:buChar char="•"/>
            </a:pPr>
            <a:r>
              <a:rPr lang="ru-RU" sz="1400" b="0" i="0" dirty="0">
                <a:solidFill>
                  <a:srgbClr val="0F1115"/>
                </a:solidFill>
                <a:effectLst/>
              </a:rPr>
              <a:t>The virus spreads to the skin, conjunctiva, respiratory tract, all mucous membranes</a:t>
            </a:r>
          </a:p>
          <a:p>
            <a:pPr algn="l" rtl="0">
              <a:buFont typeface="Arial" panose="020B0604020202020204" pitchFamily="34" charset="0"/>
              <a:buChar char="•"/>
            </a:pPr>
            <a:r>
              <a:rPr lang="ru-RU" sz="1400" b="0" i="0" dirty="0">
                <a:solidFill>
                  <a:srgbClr val="0F1115"/>
                </a:solidFill>
                <a:effectLst/>
              </a:rPr>
              <a:t>The rash is immune-mediated (T-cell response to infected endothelial cells of the dermal capillaries)</a:t>
            </a:r>
          </a:p>
          <a:p>
            <a:pPr algn="l" rtl="0">
              <a:buFont typeface="Arial" panose="020B0604020202020204" pitchFamily="34" charset="0"/>
              <a:buChar char="•"/>
            </a:pPr>
            <a:r>
              <a:rPr lang="ru-RU" sz="1400" b="0" i="0" dirty="0">
                <a:solidFill>
                  <a:srgbClr val="0F1115"/>
                </a:solidFill>
                <a:effectLst/>
              </a:rPr>
              <a:t>Immunosuppressive effect: the virus infects activated CD4+ and CD8+ T-lymphocytes via the SLAM receptor</a:t>
            </a:r>
          </a:p>
          <a:p>
            <a:pPr algn="l" rtl="0">
              <a:buFont typeface="Arial" panose="020B0604020202020204" pitchFamily="34" charset="0"/>
              <a:buChar char="•"/>
            </a:pPr>
            <a:r>
              <a:rPr lang="ru-RU" sz="1400" b="0" i="0" dirty="0">
                <a:solidFill>
                  <a:srgbClr val="0F1115"/>
                </a:solidFill>
                <a:effectLst/>
              </a:rPr>
              <a:t>Consequence: transient lymphopenia, anergy to tuberculin, increased susceptibility to bacterial superinfections</a:t>
            </a:r>
          </a:p>
          <a:p>
            <a:pPr algn="l" rtl="0">
              <a:buFont typeface="Arial" panose="020B0604020202020204" pitchFamily="34" charset="0"/>
              <a:buChar char="•"/>
            </a:pPr>
            <a:r>
              <a:rPr lang="ru-RU" sz="1400" b="0" i="0" dirty="0">
                <a:solidFill>
                  <a:srgbClr val="0F1115"/>
                </a:solidFill>
                <a:effectLst/>
              </a:rPr>
              <a:t>Immunosuppression can last for weeks to months after infection</a:t>
            </a:r>
          </a:p>
        </p:txBody>
      </p:sp>
      <p:pic>
        <p:nvPicPr>
          <p:cNvPr id="4" name="Picture 3">
            <a:extLst>
              <a:ext uri="{FF2B5EF4-FFF2-40B4-BE49-F238E27FC236}">
                <a16:creationId xmlns:a16="http://schemas.microsoft.com/office/drawing/2014/main" id="{029C116B-2A82-4664-A2F3-F3840DF91AEC}"/>
              </a:ext>
            </a:extLst>
          </p:cNvPr>
          <p:cNvPicPr>
            <a:picLocks noChangeAspect="1"/>
          </p:cNvPicPr>
          <p:nvPr/>
        </p:nvPicPr>
        <p:blipFill>
          <a:blip r:embed="rId2"/>
          <a:stretch>
            <a:fillRect/>
          </a:stretch>
        </p:blipFill>
        <p:spPr>
          <a:xfrm>
            <a:off x="3707904" y="3808263"/>
            <a:ext cx="4915326" cy="3081709"/>
          </a:xfrm>
          <a:prstGeom prst="rect">
            <a:avLst/>
          </a:prstGeom>
        </p:spPr>
      </p:pic>
    </p:spTree>
    <p:extLst>
      <p:ext uri="{BB962C8B-B14F-4D97-AF65-F5344CB8AC3E}">
        <p14:creationId xmlns:p14="http://schemas.microsoft.com/office/powerpoint/2010/main" val="420639369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5088"/>
            <a:ext cx="9144000" cy="971551"/>
          </a:xfrm>
          <a:solidFill>
            <a:schemeClr val="bg2">
              <a:lumMod val="90000"/>
            </a:schemeClr>
          </a:solidFill>
        </p:spPr>
        <p:txBody>
          <a:bodyPr rtlCol="0">
            <a:noAutofit/>
          </a:bodyPr>
          <a:lstStyle/>
          <a:p>
            <a:pPr algn="l" rtl="0"/>
            <a:r>
              <a:rPr lang="sr-Cyrl-RS" sz="2800" b="1" dirty="0">
                <a:solidFill>
                  <a:schemeClr val="accent1">
                    <a:lumMod val="75000"/>
                  </a:schemeClr>
                </a:solidFill>
              </a:rPr>
              <a:t>Epidemiology of measles</a:t>
            </a:r>
            <a:endParaRPr lang="en-US" sz="2800" dirty="0">
              <a:solidFill>
                <a:schemeClr val="accent1">
                  <a:lumMod val="75000"/>
                </a:schemeClr>
              </a:solidFill>
            </a:endParaRPr>
          </a:p>
        </p:txBody>
      </p:sp>
      <p:sp>
        <p:nvSpPr>
          <p:cNvPr id="5" name="Content Placeholder 4">
            <a:extLst>
              <a:ext uri="{FF2B5EF4-FFF2-40B4-BE49-F238E27FC236}">
                <a16:creationId xmlns:a16="http://schemas.microsoft.com/office/drawing/2014/main" id="{31E04E06-C9A4-4E8B-A0E5-FD92A3A8CD4B}"/>
              </a:ext>
            </a:extLst>
          </p:cNvPr>
          <p:cNvSpPr>
            <a:spLocks noGrp="1"/>
          </p:cNvSpPr>
          <p:nvPr>
            <p:ph idx="1"/>
          </p:nvPr>
        </p:nvSpPr>
        <p:spPr/>
        <p:txBody>
          <a:bodyPr/>
          <a:lstStyle/>
          <a:p>
            <a:pPr algn="l" rtl="0">
              <a:buFont typeface="Arial" panose="020B0604020202020204" pitchFamily="34" charset="0"/>
              <a:buChar char="•"/>
            </a:pPr>
            <a:r>
              <a:rPr lang="ru-RU" sz="2000" b="0" i="0" dirty="0">
                <a:solidFill>
                  <a:srgbClr val="0F1115"/>
                </a:solidFill>
                <a:effectLst/>
              </a:rPr>
              <a:t>Strictly human virus (no animal reservoir)</a:t>
            </a:r>
          </a:p>
          <a:p>
            <a:pPr algn="l" rtl="0">
              <a:buFont typeface="Arial" panose="020B0604020202020204" pitchFamily="34" charset="0"/>
              <a:buChar char="•"/>
            </a:pPr>
            <a:r>
              <a:rPr lang="ru-RU" sz="2000" b="0" i="0" dirty="0">
                <a:solidFill>
                  <a:srgbClr val="0F1115"/>
                </a:solidFill>
                <a:effectLst/>
              </a:rPr>
              <a:t>Extremely contagious: R₀ = 12–18 (among the most contagious infectious diseases)</a:t>
            </a:r>
          </a:p>
          <a:p>
            <a:pPr algn="l" rtl="0">
              <a:buFont typeface="Arial" panose="020B0604020202020204" pitchFamily="34" charset="0"/>
              <a:buChar char="•"/>
            </a:pPr>
            <a:r>
              <a:rPr lang="ru-RU" sz="2000" b="0" i="0" dirty="0">
                <a:solidFill>
                  <a:srgbClr val="0F1115"/>
                </a:solidFill>
                <a:effectLst/>
              </a:rPr>
              <a:t>Transmission: by respiratory droplets (airborne)</a:t>
            </a:r>
          </a:p>
          <a:p>
            <a:pPr algn="l" rtl="0">
              <a:buFont typeface="Arial" panose="020B0604020202020204" pitchFamily="34" charset="0"/>
              <a:buChar char="•"/>
            </a:pPr>
            <a:r>
              <a:rPr lang="ru-RU" sz="2000" b="0" i="0" dirty="0">
                <a:solidFill>
                  <a:srgbClr val="0F1115"/>
                </a:solidFill>
                <a:effectLst/>
              </a:rPr>
              <a:t>Infectious period: 4 days before to 4 days after rash appears</a:t>
            </a:r>
          </a:p>
          <a:p>
            <a:pPr algn="l" rtl="0">
              <a:buFont typeface="Arial" panose="020B0604020202020204" pitchFamily="34" charset="0"/>
              <a:buChar char="•"/>
            </a:pPr>
            <a:r>
              <a:rPr lang="ru-RU" sz="2000" b="0" i="0" dirty="0">
                <a:solidFill>
                  <a:srgbClr val="0F1115"/>
                </a:solidFill>
                <a:effectLst/>
              </a:rPr>
              <a:t>Incubation: 7–18 days (average 9–11 days)</a:t>
            </a:r>
          </a:p>
          <a:p>
            <a:pPr algn="l" rtl="0">
              <a:buFont typeface="Arial" panose="020B0604020202020204" pitchFamily="34" charset="0"/>
              <a:buChar char="•"/>
            </a:pPr>
            <a:r>
              <a:rPr lang="ru-RU" sz="2000" b="0" i="0" dirty="0">
                <a:solidFill>
                  <a:srgbClr val="0F1115"/>
                </a:solidFill>
                <a:effectLst/>
              </a:rPr>
              <a:t>Worldwide prevalence; high incidence in non-immune individuals</a:t>
            </a:r>
          </a:p>
          <a:p>
            <a:pPr algn="l" rtl="0">
              <a:buFont typeface="Arial" panose="020B0604020202020204" pitchFamily="34" charset="0"/>
              <a:buChar char="•"/>
            </a:pPr>
            <a:r>
              <a:rPr lang="ru-RU" sz="2000" b="0" i="0" dirty="0">
                <a:solidFill>
                  <a:srgbClr val="0F1115"/>
                </a:solidFill>
                <a:effectLst/>
              </a:rPr>
              <a:t>Before the vaccination era: &gt;90% of children infected by age 15</a:t>
            </a:r>
          </a:p>
          <a:p>
            <a:pPr algn="l" rtl="0">
              <a:buFont typeface="Arial" panose="020B0604020202020204" pitchFamily="34" charset="0"/>
              <a:buChar char="•"/>
            </a:pPr>
            <a:r>
              <a:rPr lang="ru-RU" sz="2000" b="0" i="0" dirty="0">
                <a:solidFill>
                  <a:srgbClr val="0F1115"/>
                </a:solidFill>
                <a:effectLst/>
              </a:rPr>
              <a:t>WHO goal: global elimination of measles (as the only human disease besides smallpox)</a:t>
            </a:r>
            <a:br>
              <a:rPr lang="ru-RU" sz="2000" dirty="0"/>
            </a:br>
            <a:endParaRPr lang="ru-RU" sz="3600" b="0" i="0" dirty="0">
              <a:solidFill>
                <a:srgbClr val="0F1115"/>
              </a:solidFill>
              <a:effectLst/>
            </a:endParaRPr>
          </a:p>
        </p:txBody>
      </p:sp>
    </p:spTree>
    <p:extLst>
      <p:ext uri="{BB962C8B-B14F-4D97-AF65-F5344CB8AC3E}">
        <p14:creationId xmlns:p14="http://schemas.microsoft.com/office/powerpoint/2010/main" val="35482357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988"/>
            <a:ext cx="9144000" cy="971551"/>
          </a:xfrm>
          <a:solidFill>
            <a:schemeClr val="bg2">
              <a:lumMod val="90000"/>
            </a:schemeClr>
          </a:solidFill>
        </p:spPr>
        <p:txBody>
          <a:bodyPr rtlCol="0">
            <a:noAutofit/>
          </a:bodyPr>
          <a:lstStyle/>
          <a:p>
            <a:pPr fontAlgn="auto">
              <a:spcAft>
                <a:spcPts val="0"/>
              </a:spcAft>
              <a:defRPr/>
            </a:pPr>
            <a:r>
              <a:rPr lang="en-US" sz="3400" b="1" i="1" dirty="0"/>
              <a:t> </a:t>
            </a:r>
            <a:r>
              <a:rPr lang="en-US" sz="3400" b="1" i="1" dirty="0" err="1">
                <a:solidFill>
                  <a:schemeClr val="accent1">
                    <a:lumMod val="75000"/>
                  </a:schemeClr>
                </a:solidFill>
              </a:rPr>
              <a:t>Herpetoviridae</a:t>
            </a:r>
            <a:br>
              <a:rPr lang="sr-Cyrl-RS" sz="3400" b="1" i="1" dirty="0">
                <a:solidFill>
                  <a:schemeClr val="accent1">
                    <a:lumMod val="75000"/>
                  </a:schemeClr>
                </a:solidFill>
              </a:rPr>
            </a:br>
            <a:r>
              <a:rPr lang="sr-Cyrl-RS" sz="3400" b="1" i="1" dirty="0">
                <a:solidFill>
                  <a:schemeClr val="accent1">
                    <a:lumMod val="75000"/>
                  </a:schemeClr>
                </a:solidFill>
              </a:rPr>
              <a:t>-</a:t>
            </a:r>
            <a:r>
              <a:rPr lang="en-US" sz="3400" b="1" dirty="0">
                <a:solidFill>
                  <a:schemeClr val="accent1">
                    <a:lumMod val="75000"/>
                  </a:schemeClr>
                </a:solidFill>
              </a:rPr>
              <a:t>replication</a:t>
            </a:r>
            <a:r>
              <a:rPr lang="sr-Cyrl-RS" sz="3400" b="1" dirty="0">
                <a:solidFill>
                  <a:schemeClr val="accent1">
                    <a:lumMod val="75000"/>
                  </a:schemeClr>
                </a:solidFill>
              </a:rPr>
              <a:t>-</a:t>
            </a:r>
            <a:endParaRPr lang="ru-RU" sz="3400" b="1" dirty="0">
              <a:solidFill>
                <a:schemeClr val="accent1">
                  <a:lumMod val="75000"/>
                </a:schemeClr>
              </a:solidFill>
              <a:latin typeface="Palatino Linotype" pitchFamily="18" charset="0"/>
            </a:endParaRPr>
          </a:p>
        </p:txBody>
      </p:sp>
      <p:pic>
        <p:nvPicPr>
          <p:cNvPr id="3074" name="Picture 2"/>
          <p:cNvPicPr>
            <a:picLocks noChangeAspect="1" noChangeArrowheads="1"/>
          </p:cNvPicPr>
          <p:nvPr/>
        </p:nvPicPr>
        <p:blipFill>
          <a:blip r:embed="rId2" cstate="print"/>
          <a:srcRect/>
          <a:stretch>
            <a:fillRect/>
          </a:stretch>
        </p:blipFill>
        <p:spPr bwMode="auto">
          <a:xfrm>
            <a:off x="4932040" y="980728"/>
            <a:ext cx="4211960" cy="5877272"/>
          </a:xfrm>
          <a:prstGeom prst="rect">
            <a:avLst/>
          </a:prstGeom>
          <a:noFill/>
          <a:ln w="9525">
            <a:noFill/>
            <a:miter lim="800000"/>
            <a:headEnd/>
            <a:tailEnd/>
          </a:ln>
        </p:spPr>
      </p:pic>
      <p:sp>
        <p:nvSpPr>
          <p:cNvPr id="5" name="Rectangle 4"/>
          <p:cNvSpPr/>
          <p:nvPr/>
        </p:nvSpPr>
        <p:spPr>
          <a:xfrm>
            <a:off x="35496" y="1268760"/>
            <a:ext cx="5112568" cy="5262979"/>
          </a:xfrm>
          <a:prstGeom prst="rect">
            <a:avLst/>
          </a:prstGeom>
        </p:spPr>
        <p:txBody>
          <a:bodyPr wrap="square">
            <a:spAutoFit/>
          </a:bodyPr>
          <a:lstStyle/>
          <a:p>
            <a:pPr marL="285750" indent="-285750">
              <a:buFont typeface="Arial" panose="020B0604020202020204" pitchFamily="34" charset="0"/>
              <a:buChar char="•"/>
            </a:pPr>
            <a:r>
              <a:rPr lang="en-US" sz="1600" dirty="0">
                <a:latin typeface="+mn-lt"/>
              </a:rPr>
              <a:t>The virus enters cells after the interaction of viral glycoproteins and cell-surface receptors; followed by fusion with the plasma membrane; migration to the nucleus where the genome is released, forms a circular structure and can initiate the expression of viral genes</a:t>
            </a:r>
            <a:r>
              <a:rPr lang="sr-Cyrl-RS" sz="1600" dirty="0">
                <a:latin typeface="+mn-lt"/>
              </a:rPr>
              <a:t>:</a:t>
            </a:r>
          </a:p>
          <a:p>
            <a:endParaRPr lang="sr-Cyrl-RS" sz="1600" dirty="0">
              <a:latin typeface="+mn-lt"/>
            </a:endParaRPr>
          </a:p>
          <a:p>
            <a:pPr marL="342900" indent="-342900">
              <a:buAutoNum type="arabicParenBoth"/>
            </a:pPr>
            <a:r>
              <a:rPr lang="en-US" sz="1600" b="1" dirty="0">
                <a:latin typeface="+mn-lt"/>
              </a:rPr>
              <a:t>immediate-early (IE) </a:t>
            </a:r>
            <a:r>
              <a:rPr lang="en-US" sz="1600" dirty="0">
                <a:latin typeface="+mn-lt"/>
              </a:rPr>
              <a:t>mRNA </a:t>
            </a:r>
            <a:r>
              <a:rPr lang="sr-Cyrl-RS" sz="1600" dirty="0">
                <a:latin typeface="+mn-lt"/>
              </a:rPr>
              <a:t>, </a:t>
            </a:r>
            <a:r>
              <a:rPr lang="en-US" sz="1600" dirty="0">
                <a:latin typeface="+mn-lt"/>
              </a:rPr>
              <a:t>α genes- regulation of viral gene expression</a:t>
            </a:r>
            <a:endParaRPr lang="sr-Cyrl-RS" sz="1600" dirty="0">
              <a:latin typeface="+mn-lt"/>
            </a:endParaRPr>
          </a:p>
          <a:p>
            <a:pPr marL="342900" indent="-342900">
              <a:buAutoNum type="arabicParenBoth"/>
            </a:pPr>
            <a:r>
              <a:rPr lang="en-US" sz="1600" b="1" dirty="0">
                <a:latin typeface="+mn-lt"/>
              </a:rPr>
              <a:t>early (E) mRNA</a:t>
            </a:r>
            <a:r>
              <a:rPr lang="sr-Cyrl-RS" sz="1600" b="1" dirty="0">
                <a:latin typeface="+mn-lt"/>
              </a:rPr>
              <a:t> </a:t>
            </a:r>
            <a:r>
              <a:rPr lang="sr-Cyrl-RS" sz="1600" dirty="0">
                <a:latin typeface="+mn-lt"/>
              </a:rPr>
              <a:t>– </a:t>
            </a:r>
            <a:r>
              <a:rPr lang="en-US" sz="1600" dirty="0">
                <a:latin typeface="+mn-lt"/>
              </a:rPr>
              <a:t>viral replication</a:t>
            </a:r>
            <a:endParaRPr lang="sr-Cyrl-RS" sz="1600" dirty="0">
              <a:latin typeface="+mn-lt"/>
            </a:endParaRPr>
          </a:p>
          <a:p>
            <a:pPr marL="342900" indent="-342900">
              <a:buAutoNum type="arabicParenBoth"/>
            </a:pPr>
            <a:r>
              <a:rPr lang="en-US" sz="1600" b="1" dirty="0">
                <a:latin typeface="+mn-lt"/>
              </a:rPr>
              <a:t>late</a:t>
            </a:r>
            <a:r>
              <a:rPr lang="sr-Cyrl-RS" sz="1600" b="1" dirty="0">
                <a:latin typeface="+mn-lt"/>
              </a:rPr>
              <a:t> </a:t>
            </a:r>
            <a:r>
              <a:rPr lang="en-US" sz="1600" b="1" dirty="0">
                <a:latin typeface="+mn-lt"/>
              </a:rPr>
              <a:t>(L) mRNA </a:t>
            </a:r>
            <a:r>
              <a:rPr lang="sr-Cyrl-RS" sz="1600" dirty="0">
                <a:latin typeface="+mn-lt"/>
              </a:rPr>
              <a:t>– </a:t>
            </a:r>
            <a:r>
              <a:rPr lang="en-US" sz="1600" dirty="0">
                <a:latin typeface="+mn-lt"/>
              </a:rPr>
              <a:t>structural proteins </a:t>
            </a:r>
            <a:endParaRPr lang="sr-Cyrl-RS" sz="1600" dirty="0">
              <a:latin typeface="+mn-lt"/>
            </a:endParaRPr>
          </a:p>
          <a:p>
            <a:endParaRPr lang="sr-Cyrl-RS" sz="1600" dirty="0">
              <a:latin typeface="+mn-lt"/>
            </a:endParaRPr>
          </a:p>
          <a:p>
            <a:pPr marL="342900" indent="-342900">
              <a:buFont typeface="Arial" panose="020B0604020202020204" pitchFamily="34" charset="0"/>
              <a:buChar char="•"/>
            </a:pPr>
            <a:r>
              <a:rPr lang="en-US" sz="1600" dirty="0" err="1">
                <a:latin typeface="+mn-lt"/>
              </a:rPr>
              <a:t>Virions</a:t>
            </a:r>
            <a:r>
              <a:rPr lang="en-US" sz="1600" dirty="0">
                <a:latin typeface="+mn-lt"/>
              </a:rPr>
              <a:t> are assembled in the nucleus, obtain the envelope from the inner layer of the nuclear membrane and are transported through the endoplasmic reticulum and the Golgi complex when they lose and regain their envelope</a:t>
            </a:r>
            <a:endParaRPr lang="sr-Cyrl-RS" sz="1600" dirty="0">
              <a:latin typeface="+mn-lt"/>
            </a:endParaRPr>
          </a:p>
          <a:p>
            <a:endParaRPr lang="sr-Cyrl-RS" sz="1600" dirty="0">
              <a:latin typeface="+mn-lt"/>
            </a:endParaRPr>
          </a:p>
          <a:p>
            <a:pPr marL="342900" indent="-342900">
              <a:buFont typeface="Arial" panose="020B0604020202020204" pitchFamily="34" charset="0"/>
              <a:buChar char="•"/>
            </a:pPr>
            <a:r>
              <a:rPr lang="en-US" sz="1600" dirty="0">
                <a:latin typeface="+mn-lt"/>
              </a:rPr>
              <a:t>Both α and γ herpesviruses block protein synthesis in host cells by shredding mRNA</a:t>
            </a:r>
            <a:r>
              <a:rPr lang="sr-Cyrl-RS" sz="1600" dirty="0">
                <a:latin typeface="+mn-lt"/>
              </a:rPr>
              <a:t> </a:t>
            </a:r>
            <a:r>
              <a:rPr lang="en-US" sz="1600" dirty="0">
                <a:latin typeface="+mn-lt"/>
              </a:rPr>
              <a:t>resulting in death of infected cells</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5088"/>
            <a:ext cx="9144000" cy="971551"/>
          </a:xfrm>
          <a:solidFill>
            <a:schemeClr val="bg2">
              <a:lumMod val="90000"/>
            </a:schemeClr>
          </a:solidFill>
        </p:spPr>
        <p:txBody>
          <a:bodyPr rtlCol="0">
            <a:noAutofit/>
          </a:bodyPr>
          <a:lstStyle/>
          <a:p>
            <a:pPr algn="l" rtl="0"/>
            <a:r>
              <a:rPr lang="sr-Cyrl-RS" sz="2800" b="1" dirty="0">
                <a:solidFill>
                  <a:schemeClr val="accent1">
                    <a:lumMod val="75000"/>
                  </a:schemeClr>
                </a:solidFill>
              </a:rPr>
              <a:t>Clinical picture of measles</a:t>
            </a:r>
            <a:endParaRPr lang="en-US" sz="2800" dirty="0">
              <a:solidFill>
                <a:schemeClr val="accent1">
                  <a:lumMod val="75000"/>
                </a:schemeClr>
              </a:solidFill>
            </a:endParaRPr>
          </a:p>
        </p:txBody>
      </p:sp>
      <p:sp>
        <p:nvSpPr>
          <p:cNvPr id="5" name="Content Placeholder 4">
            <a:extLst>
              <a:ext uri="{FF2B5EF4-FFF2-40B4-BE49-F238E27FC236}">
                <a16:creationId xmlns:a16="http://schemas.microsoft.com/office/drawing/2014/main" id="{31E04E06-C9A4-4E8B-A0E5-FD92A3A8CD4B}"/>
              </a:ext>
            </a:extLst>
          </p:cNvPr>
          <p:cNvSpPr>
            <a:spLocks noGrp="1"/>
          </p:cNvSpPr>
          <p:nvPr>
            <p:ph idx="1"/>
          </p:nvPr>
        </p:nvSpPr>
        <p:spPr>
          <a:xfrm>
            <a:off x="107504" y="980728"/>
            <a:ext cx="8928992" cy="2839046"/>
          </a:xfrm>
        </p:spPr>
        <p:txBody>
          <a:bodyPr/>
          <a:lstStyle/>
          <a:p>
            <a:pPr algn="l" rtl="0">
              <a:buFont typeface="Arial" panose="020B0604020202020204" pitchFamily="34" charset="0"/>
              <a:buChar char="•"/>
            </a:pPr>
            <a:r>
              <a:rPr lang="sr-Cyrl-RS" sz="1400" b="0" i="0" dirty="0">
                <a:solidFill>
                  <a:srgbClr val="0F1115"/>
                </a:solidFill>
                <a:effectLst/>
              </a:rPr>
              <a:t>Prodromal phase (2–4 days): high fever (up to 40°</a:t>
            </a:r>
            <a:r>
              <a:rPr lang="en-US" sz="1400" b="0" i="0" dirty="0">
                <a:solidFill>
                  <a:srgbClr val="0F1115"/>
                </a:solidFill>
                <a:effectLst/>
              </a:rPr>
              <a:t>C),</a:t>
            </a:r>
            <a:r>
              <a:rPr lang="sr-Cyrl-RS" sz="1400" b="0" i="0" dirty="0">
                <a:solidFill>
                  <a:srgbClr val="0F1115"/>
                </a:solidFill>
                <a:effectLst/>
              </a:rPr>
              <a:t>conjunctivitis, photophobia, sneezing, dry cough</a:t>
            </a:r>
          </a:p>
          <a:p>
            <a:pPr algn="l" rtl="0">
              <a:buFont typeface="Arial" panose="020B0604020202020204" pitchFamily="34" charset="0"/>
              <a:buChar char="•"/>
            </a:pPr>
            <a:r>
              <a:rPr lang="sr-Cyrl-RS" sz="1400" b="0" i="0" dirty="0">
                <a:solidFill>
                  <a:srgbClr val="0F1115"/>
                </a:solidFill>
                <a:effectLst/>
              </a:rPr>
              <a:t>Koplik's spots: pathognomonic, white spots on a red base on the buccal mucosa opposite the molars</a:t>
            </a:r>
          </a:p>
          <a:p>
            <a:pPr algn="l" rtl="0">
              <a:buFont typeface="Arial" panose="020B0604020202020204" pitchFamily="34" charset="0"/>
              <a:buChar char="•"/>
            </a:pPr>
            <a:r>
              <a:rPr lang="sr-Cyrl-RS" sz="1400" b="0" i="0" dirty="0">
                <a:solidFill>
                  <a:srgbClr val="0F1115"/>
                </a:solidFill>
                <a:effectLst/>
              </a:rPr>
              <a:t>Appear 1–2 days before the rash, disappear with the rash</a:t>
            </a:r>
          </a:p>
          <a:p>
            <a:pPr algn="l" rtl="0">
              <a:buFont typeface="Arial" panose="020B0604020202020204" pitchFamily="34" charset="0"/>
              <a:buChar char="•"/>
            </a:pPr>
            <a:r>
              <a:rPr lang="sr-Cyrl-RS" sz="1400" b="0" i="0" dirty="0">
                <a:solidFill>
                  <a:srgbClr val="0F1115"/>
                </a:solidFill>
                <a:effectLst/>
              </a:rPr>
              <a:t>Rash phase: maculopapular (morbilliform) rash, begins behind the ears and on the forehead, spreads cephalocaudally</a:t>
            </a:r>
          </a:p>
          <a:p>
            <a:pPr algn="l" rtl="0">
              <a:buFont typeface="Arial" panose="020B0604020202020204" pitchFamily="34" charset="0"/>
              <a:buChar char="•"/>
            </a:pPr>
            <a:r>
              <a:rPr lang="sr-Cyrl-RS" sz="1400" b="0" i="0" dirty="0">
                <a:solidFill>
                  <a:srgbClr val="0F1115"/>
                </a:solidFill>
                <a:effectLst/>
              </a:rPr>
              <a:t>The rash becomes coalescent (rich, red, blotchy)</a:t>
            </a:r>
          </a:p>
          <a:p>
            <a:pPr algn="l" rtl="0">
              <a:buFont typeface="Arial" panose="020B0604020202020204" pitchFamily="34" charset="0"/>
              <a:buChar char="•"/>
            </a:pPr>
            <a:r>
              <a:rPr lang="sr-Cyrl-RS" sz="1400" b="0" i="0" dirty="0">
                <a:solidFill>
                  <a:srgbClr val="0F1115"/>
                </a:solidFill>
                <a:effectLst/>
              </a:rPr>
              <a:t>Rash duration: 4–7 days; regresses in the same direction with fine desquamation</a:t>
            </a:r>
          </a:p>
          <a:p>
            <a:pPr algn="l" rtl="0">
              <a:buFont typeface="Arial" panose="020B0604020202020204" pitchFamily="34" charset="0"/>
              <a:buChar char="•"/>
            </a:pPr>
            <a:r>
              <a:rPr lang="sr-Cyrl-RS" sz="1400" b="0" i="0" dirty="0">
                <a:solidFill>
                  <a:srgbClr val="0F1115"/>
                </a:solidFill>
                <a:effectLst/>
              </a:rPr>
              <a:t>Fever usually subsides after rash appears; if it persists, suspect complications</a:t>
            </a:r>
          </a:p>
          <a:p>
            <a:pPr marL="0" indent="0" algn="l" rtl="0">
              <a:buNone/>
            </a:pPr>
            <a:br>
              <a:rPr lang="ru-RU" sz="1400" dirty="0"/>
            </a:br>
            <a:endParaRPr lang="ru-RU" sz="1400" b="0" i="0" dirty="0">
              <a:solidFill>
                <a:srgbClr val="0F1115"/>
              </a:solidFill>
              <a:effectLst/>
            </a:endParaRPr>
          </a:p>
        </p:txBody>
      </p:sp>
      <p:pic>
        <p:nvPicPr>
          <p:cNvPr id="4" name="Picture 3">
            <a:extLst>
              <a:ext uri="{FF2B5EF4-FFF2-40B4-BE49-F238E27FC236}">
                <a16:creationId xmlns:a16="http://schemas.microsoft.com/office/drawing/2014/main" id="{0113F8FE-2E0D-4603-A442-249A4138FB68}"/>
              </a:ext>
            </a:extLst>
          </p:cNvPr>
          <p:cNvPicPr>
            <a:picLocks noChangeAspect="1"/>
          </p:cNvPicPr>
          <p:nvPr/>
        </p:nvPicPr>
        <p:blipFill>
          <a:blip r:embed="rId2"/>
          <a:stretch>
            <a:fillRect/>
          </a:stretch>
        </p:blipFill>
        <p:spPr>
          <a:xfrm>
            <a:off x="4603973" y="4259752"/>
            <a:ext cx="4300265" cy="2598248"/>
          </a:xfrm>
          <a:prstGeom prst="rect">
            <a:avLst/>
          </a:prstGeom>
        </p:spPr>
      </p:pic>
      <p:pic>
        <p:nvPicPr>
          <p:cNvPr id="7" name="Picture 6">
            <a:extLst>
              <a:ext uri="{FF2B5EF4-FFF2-40B4-BE49-F238E27FC236}">
                <a16:creationId xmlns:a16="http://schemas.microsoft.com/office/drawing/2014/main" id="{6303CF09-A8E1-4E54-B8BA-7D586C3B9031}"/>
              </a:ext>
            </a:extLst>
          </p:cNvPr>
          <p:cNvPicPr>
            <a:picLocks noChangeAspect="1"/>
          </p:cNvPicPr>
          <p:nvPr/>
        </p:nvPicPr>
        <p:blipFill>
          <a:blip r:embed="rId3"/>
          <a:stretch>
            <a:fillRect/>
          </a:stretch>
        </p:blipFill>
        <p:spPr>
          <a:xfrm>
            <a:off x="467544" y="3429000"/>
            <a:ext cx="2381303" cy="3336337"/>
          </a:xfrm>
          <a:prstGeom prst="rect">
            <a:avLst/>
          </a:prstGeom>
        </p:spPr>
      </p:pic>
      <p:sp>
        <p:nvSpPr>
          <p:cNvPr id="8" name="TextBox 7">
            <a:extLst>
              <a:ext uri="{FF2B5EF4-FFF2-40B4-BE49-F238E27FC236}">
                <a16:creationId xmlns:a16="http://schemas.microsoft.com/office/drawing/2014/main" id="{BD1A165D-0A95-44E5-AF55-2D457F348BC0}"/>
              </a:ext>
            </a:extLst>
          </p:cNvPr>
          <p:cNvSpPr txBox="1"/>
          <p:nvPr/>
        </p:nvSpPr>
        <p:spPr>
          <a:xfrm>
            <a:off x="2825233" y="6093296"/>
            <a:ext cx="1152128" cy="584775"/>
          </a:xfrm>
          <a:prstGeom prst="rect">
            <a:avLst/>
          </a:prstGeom>
          <a:noFill/>
        </p:spPr>
        <p:txBody>
          <a:bodyPr wrap="square" rtlCol="0">
            <a:spAutoFit/>
          </a:bodyPr>
          <a:lstStyle/>
          <a:p>
            <a:pPr algn="l" rtl="0"/>
            <a:r>
              <a:rPr lang="sr-Cyrl-RS" sz="1600" b="1" dirty="0">
                <a:latin typeface="+mn-lt"/>
              </a:rPr>
              <a:t>chickenpox, day 4</a:t>
            </a:r>
            <a:endParaRPr lang="en-US" sz="1600" b="1" dirty="0">
              <a:latin typeface="+mn-lt"/>
            </a:endParaRPr>
          </a:p>
        </p:txBody>
      </p:sp>
    </p:spTree>
    <p:extLst>
      <p:ext uri="{BB962C8B-B14F-4D97-AF65-F5344CB8AC3E}">
        <p14:creationId xmlns:p14="http://schemas.microsoft.com/office/powerpoint/2010/main" val="67871194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5088"/>
            <a:ext cx="9144000" cy="971551"/>
          </a:xfrm>
          <a:solidFill>
            <a:schemeClr val="bg2">
              <a:lumMod val="90000"/>
            </a:schemeClr>
          </a:solidFill>
        </p:spPr>
        <p:txBody>
          <a:bodyPr rtlCol="0">
            <a:noAutofit/>
          </a:bodyPr>
          <a:lstStyle/>
          <a:p>
            <a:pPr algn="l" rtl="0"/>
            <a:r>
              <a:rPr lang="sr-Cyrl-RS" sz="2800" b="1" dirty="0">
                <a:solidFill>
                  <a:schemeClr val="accent1">
                    <a:lumMod val="75000"/>
                  </a:schemeClr>
                </a:solidFill>
              </a:rPr>
              <a:t>Complications of measles</a:t>
            </a:r>
            <a:endParaRPr lang="en-US" sz="2800" dirty="0">
              <a:solidFill>
                <a:schemeClr val="accent1">
                  <a:lumMod val="75000"/>
                </a:schemeClr>
              </a:solidFill>
            </a:endParaRPr>
          </a:p>
        </p:txBody>
      </p:sp>
      <p:sp>
        <p:nvSpPr>
          <p:cNvPr id="5" name="Content Placeholder 4">
            <a:extLst>
              <a:ext uri="{FF2B5EF4-FFF2-40B4-BE49-F238E27FC236}">
                <a16:creationId xmlns:a16="http://schemas.microsoft.com/office/drawing/2014/main" id="{31E04E06-C9A4-4E8B-A0E5-FD92A3A8CD4B}"/>
              </a:ext>
            </a:extLst>
          </p:cNvPr>
          <p:cNvSpPr>
            <a:spLocks noGrp="1"/>
          </p:cNvSpPr>
          <p:nvPr>
            <p:ph idx="1"/>
          </p:nvPr>
        </p:nvSpPr>
        <p:spPr/>
        <p:txBody>
          <a:bodyPr/>
          <a:lstStyle/>
          <a:p>
            <a:pPr algn="l" rtl="0">
              <a:buFont typeface="Arial" panose="020B0604020202020204" pitchFamily="34" charset="0"/>
              <a:buChar char="•"/>
            </a:pPr>
            <a:r>
              <a:rPr lang="sr-Cyrl-RS" sz="1800" b="0" i="0" dirty="0">
                <a:solidFill>
                  <a:srgbClr val="0F1115"/>
                </a:solidFill>
                <a:effectLst/>
              </a:rPr>
              <a:t>Respiratory: pneumonia (giant cell</a:t>
            </a:r>
            <a:r>
              <a:rPr lang="en-US" sz="1800" b="0" i="0" dirty="0">
                <a:solidFill>
                  <a:srgbClr val="0F1115"/>
                </a:solidFill>
                <a:effectLst/>
              </a:rPr>
              <a:t> Pike </a:t>
            </a:r>
            <a:r>
              <a:rPr lang="sr-Cyrl-RS" sz="1800" b="0" i="0" dirty="0">
                <a:solidFill>
                  <a:srgbClr val="0F1115"/>
                </a:solidFill>
                <a:effectLst/>
              </a:rPr>
              <a:t>pneumonia - directly viral), laryngotracheobronchitis, otitis media</a:t>
            </a:r>
          </a:p>
          <a:p>
            <a:pPr algn="l" rtl="0">
              <a:buFont typeface="Arial" panose="020B0604020202020204" pitchFamily="34" charset="0"/>
              <a:buChar char="•"/>
            </a:pPr>
            <a:r>
              <a:rPr lang="sr-Cyrl-RS" sz="1800" b="0" i="0" dirty="0">
                <a:solidFill>
                  <a:srgbClr val="0F1115"/>
                </a:solidFill>
                <a:effectLst/>
              </a:rPr>
              <a:t>Neurological: acute encephalitis (1 in 1,000 cases; mortality 15–30%, sequelae common)</a:t>
            </a:r>
          </a:p>
          <a:p>
            <a:pPr algn="l" rtl="0">
              <a:buFont typeface="Arial" panose="020B0604020202020204" pitchFamily="34" charset="0"/>
              <a:buChar char="•"/>
            </a:pPr>
            <a:r>
              <a:rPr lang="en-US" sz="1800" b="0" i="0" dirty="0">
                <a:solidFill>
                  <a:srgbClr val="0F1115"/>
                </a:solidFill>
                <a:effectLst/>
              </a:rPr>
              <a:t>SSPE (</a:t>
            </a:r>
            <a:r>
              <a:rPr lang="sr-Cyrl-RS" sz="1800" b="0" i="0" dirty="0">
                <a:solidFill>
                  <a:srgbClr val="0F1115"/>
                </a:solidFill>
                <a:effectLst/>
              </a:rPr>
              <a:t>subacute sclerosing panencephalitis): rare (1 in 100,000), late complication (7–10 years after measles)</a:t>
            </a:r>
          </a:p>
          <a:p>
            <a:pPr algn="l" rtl="0">
              <a:buFont typeface="Arial" panose="020B0604020202020204" pitchFamily="34" charset="0"/>
              <a:buChar char="•"/>
            </a:pPr>
            <a:r>
              <a:rPr lang="en-US" sz="1800" b="0" i="0" dirty="0">
                <a:solidFill>
                  <a:srgbClr val="0F1115"/>
                </a:solidFill>
                <a:effectLst/>
              </a:rPr>
              <a:t>SSPE </a:t>
            </a:r>
            <a:r>
              <a:rPr lang="sr-Cyrl-RS" sz="1800" b="0" i="0" dirty="0">
                <a:solidFill>
                  <a:srgbClr val="0F1115"/>
                </a:solidFill>
                <a:effectLst/>
              </a:rPr>
              <a:t>occurs due to persistent infection with a defective form of the virus in the CNS</a:t>
            </a:r>
          </a:p>
          <a:p>
            <a:pPr algn="l" rtl="0">
              <a:buFont typeface="Arial" panose="020B0604020202020204" pitchFamily="34" charset="0"/>
              <a:buChar char="•"/>
            </a:pPr>
            <a:r>
              <a:rPr lang="sr-Cyrl-RS" sz="1800" b="0" i="0" dirty="0">
                <a:solidFill>
                  <a:srgbClr val="0F1115"/>
                </a:solidFill>
                <a:effectLst/>
              </a:rPr>
              <a:t>Gastrointestinal: diarrhea, malabsorption (especially in young children in developing countries)</a:t>
            </a:r>
          </a:p>
          <a:p>
            <a:pPr algn="l" rtl="0">
              <a:buFont typeface="Arial" panose="020B0604020202020204" pitchFamily="34" charset="0"/>
              <a:buChar char="•"/>
            </a:pPr>
            <a:r>
              <a:rPr lang="sr-Cyrl-RS" sz="1800" b="0" i="0" dirty="0">
                <a:solidFill>
                  <a:srgbClr val="0F1115"/>
                </a:solidFill>
                <a:effectLst/>
              </a:rPr>
              <a:t>Ophthalmic: keratitis, keratoconjunctivitis (a common cause of blindness in developing countries)</a:t>
            </a:r>
          </a:p>
          <a:p>
            <a:pPr algn="l" rtl="0">
              <a:buFont typeface="Arial" panose="020B0604020202020204" pitchFamily="34" charset="0"/>
              <a:buChar char="•"/>
            </a:pPr>
            <a:r>
              <a:rPr lang="sr-Cyrl-RS" sz="1800" b="0" i="0" dirty="0">
                <a:solidFill>
                  <a:srgbClr val="0F1115"/>
                </a:solidFill>
                <a:effectLst/>
              </a:rPr>
              <a:t>Immunosuppression: susceptibility to bacterial superinfections, reactivation of latent tuberculosis</a:t>
            </a:r>
          </a:p>
          <a:p>
            <a:pPr algn="l" rtl="0">
              <a:buFont typeface="Arial" panose="020B0604020202020204" pitchFamily="34" charset="0"/>
              <a:buChar char="•"/>
            </a:pPr>
            <a:r>
              <a:rPr lang="sr-Cyrl-RS" sz="1800" b="0" i="0" dirty="0">
                <a:solidFill>
                  <a:srgbClr val="0F1115"/>
                </a:solidFill>
                <a:effectLst/>
              </a:rPr>
              <a:t>High mortality in malnourished children (vitamin A deficiency)</a:t>
            </a:r>
          </a:p>
          <a:p>
            <a:pPr marL="0" indent="0" algn="l" rtl="0">
              <a:buNone/>
            </a:pPr>
            <a:br>
              <a:rPr lang="ru-RU" sz="1800" dirty="0"/>
            </a:br>
            <a:endParaRPr lang="ru-RU" sz="1800" b="0" i="0" dirty="0">
              <a:solidFill>
                <a:srgbClr val="0F1115"/>
              </a:solidFill>
              <a:effectLst/>
            </a:endParaRPr>
          </a:p>
        </p:txBody>
      </p:sp>
    </p:spTree>
    <p:extLst>
      <p:ext uri="{BB962C8B-B14F-4D97-AF65-F5344CB8AC3E}">
        <p14:creationId xmlns:p14="http://schemas.microsoft.com/office/powerpoint/2010/main" val="170461829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5088"/>
            <a:ext cx="9144000" cy="971551"/>
          </a:xfrm>
          <a:solidFill>
            <a:schemeClr val="bg2">
              <a:lumMod val="90000"/>
            </a:schemeClr>
          </a:solidFill>
        </p:spPr>
        <p:txBody>
          <a:bodyPr rtlCol="0">
            <a:noAutofit/>
          </a:bodyPr>
          <a:lstStyle/>
          <a:p>
            <a:pPr algn="l" rtl="0"/>
            <a:r>
              <a:rPr lang="sr-Cyrl-RS" sz="2800" b="1" dirty="0">
                <a:solidFill>
                  <a:schemeClr val="accent1">
                    <a:lumMod val="75000"/>
                  </a:schemeClr>
                </a:solidFill>
              </a:rPr>
              <a:t>Laboratory diagnostics of measles</a:t>
            </a:r>
            <a:endParaRPr lang="en-US" sz="2800" dirty="0">
              <a:solidFill>
                <a:schemeClr val="accent1">
                  <a:lumMod val="75000"/>
                </a:schemeClr>
              </a:solidFill>
            </a:endParaRPr>
          </a:p>
        </p:txBody>
      </p:sp>
      <p:sp>
        <p:nvSpPr>
          <p:cNvPr id="5" name="Content Placeholder 4">
            <a:extLst>
              <a:ext uri="{FF2B5EF4-FFF2-40B4-BE49-F238E27FC236}">
                <a16:creationId xmlns:a16="http://schemas.microsoft.com/office/drawing/2014/main" id="{31E04E06-C9A4-4E8B-A0E5-FD92A3A8CD4B}"/>
              </a:ext>
            </a:extLst>
          </p:cNvPr>
          <p:cNvSpPr>
            <a:spLocks noGrp="1"/>
          </p:cNvSpPr>
          <p:nvPr>
            <p:ph idx="1"/>
          </p:nvPr>
        </p:nvSpPr>
        <p:spPr>
          <a:xfrm>
            <a:off x="457200" y="1484784"/>
            <a:ext cx="8229600" cy="4525963"/>
          </a:xfrm>
        </p:spPr>
        <p:txBody>
          <a:bodyPr/>
          <a:lstStyle/>
          <a:p>
            <a:pPr algn="l" rtl="0">
              <a:buFont typeface="Arial" panose="020B0604020202020204" pitchFamily="34" charset="0"/>
              <a:buChar char="•"/>
            </a:pPr>
            <a:r>
              <a:rPr lang="sr-Cyrl-RS" sz="2000" b="0" i="0" dirty="0">
                <a:solidFill>
                  <a:srgbClr val="0F1115"/>
                </a:solidFill>
                <a:effectLst/>
              </a:rPr>
              <a:t>Clinical diagnosis: Koplik's spots (pathognomonic) + characteristic rash</a:t>
            </a:r>
          </a:p>
          <a:p>
            <a:pPr algn="l" rtl="0">
              <a:buFont typeface="Arial" panose="020B0604020202020204" pitchFamily="34" charset="0"/>
              <a:buChar char="•"/>
            </a:pPr>
            <a:r>
              <a:rPr lang="sr-Cyrl-RS" sz="2000" b="0" i="0" dirty="0">
                <a:solidFill>
                  <a:srgbClr val="0F1115"/>
                </a:solidFill>
                <a:effectLst/>
              </a:rPr>
              <a:t>Laboratory confirmation (recommended in elimination programs):</a:t>
            </a:r>
          </a:p>
          <a:p>
            <a:pPr algn="l" rtl="0">
              <a:buFont typeface="Arial" panose="020B0604020202020204" pitchFamily="34" charset="0"/>
              <a:buChar char="•"/>
            </a:pPr>
            <a:r>
              <a:rPr lang="sr-Cyrl-RS" sz="2000" b="0" i="0" dirty="0">
                <a:solidFill>
                  <a:srgbClr val="0F1115"/>
                </a:solidFill>
                <a:effectLst/>
              </a:rPr>
              <a:t>Serology:</a:t>
            </a:r>
            <a:r>
              <a:rPr lang="en-US" sz="2000" b="0" i="0" dirty="0">
                <a:solidFill>
                  <a:srgbClr val="0F1115"/>
                </a:solidFill>
                <a:effectLst/>
              </a:rPr>
              <a:t> IgM </a:t>
            </a:r>
            <a:r>
              <a:rPr lang="sr-Cyrl-RS" sz="2000" b="0" i="0" dirty="0">
                <a:solidFill>
                  <a:srgbClr val="0F1115"/>
                </a:solidFill>
                <a:effectLst/>
              </a:rPr>
              <a:t>antibodies (</a:t>
            </a:r>
            <a:r>
              <a:rPr lang="en-US" sz="2000" b="0" i="0" dirty="0">
                <a:solidFill>
                  <a:srgbClr val="0F1115"/>
                </a:solidFill>
                <a:effectLst/>
              </a:rPr>
              <a:t>ELISA) –</a:t>
            </a:r>
            <a:r>
              <a:rPr lang="sr-Cyrl-RS" sz="2000" b="0" i="0" dirty="0">
                <a:solidFill>
                  <a:srgbClr val="0F1115"/>
                </a:solidFill>
                <a:effectLst/>
              </a:rPr>
              <a:t>appear with a rash, last 4–6 weeks</a:t>
            </a:r>
          </a:p>
          <a:p>
            <a:pPr algn="l" rtl="0">
              <a:buFont typeface="Arial" panose="020B0604020202020204" pitchFamily="34" charset="0"/>
              <a:buChar char="•"/>
            </a:pPr>
            <a:r>
              <a:rPr lang="sr-Cyrl-RS" sz="2000" b="0" i="0" dirty="0">
                <a:solidFill>
                  <a:srgbClr val="0F1115"/>
                </a:solidFill>
                <a:effectLst/>
              </a:rPr>
              <a:t>Seroconversion</a:t>
            </a:r>
            <a:r>
              <a:rPr lang="en-US" sz="2000" b="0" i="0" dirty="0">
                <a:solidFill>
                  <a:srgbClr val="0F1115"/>
                </a:solidFill>
                <a:effectLst/>
              </a:rPr>
              <a:t> IgG </a:t>
            </a:r>
            <a:r>
              <a:rPr lang="sr-Cyrl-RS" sz="2000" b="0" i="0" dirty="0">
                <a:solidFill>
                  <a:srgbClr val="0F1115"/>
                </a:solidFill>
                <a:effectLst/>
              </a:rPr>
              <a:t>or a fourfold increase in titer (acute and convalescent serum 10–14 days apart)</a:t>
            </a:r>
          </a:p>
          <a:p>
            <a:pPr algn="l" rtl="0">
              <a:buFont typeface="Arial" panose="020B0604020202020204" pitchFamily="34" charset="0"/>
              <a:buChar char="•"/>
            </a:pPr>
            <a:r>
              <a:rPr lang="en-US" sz="2000" b="0" i="0" dirty="0">
                <a:solidFill>
                  <a:srgbClr val="0F1115"/>
                </a:solidFill>
                <a:effectLst/>
              </a:rPr>
              <a:t>RT-PCR: </a:t>
            </a:r>
            <a:r>
              <a:rPr lang="sr-Cyrl-RS" sz="2000" b="0" i="0" dirty="0">
                <a:solidFill>
                  <a:srgbClr val="0F1115"/>
                </a:solidFill>
                <a:effectLst/>
              </a:rPr>
              <a:t>detection of viral RNA from nasopharyngeal swab, urine or blood (rapid, sensitive)</a:t>
            </a:r>
          </a:p>
          <a:p>
            <a:pPr algn="l" rtl="0">
              <a:buFont typeface="Arial" panose="020B0604020202020204" pitchFamily="34" charset="0"/>
              <a:buChar char="•"/>
            </a:pPr>
            <a:r>
              <a:rPr lang="sr-Cyrl-RS" sz="2000" b="0" i="0" dirty="0">
                <a:solidFill>
                  <a:srgbClr val="0F1115"/>
                </a:solidFill>
                <a:effectLst/>
              </a:rPr>
              <a:t>Virus isolation: from nasopharyngeal swab, blood, urine on cultures (</a:t>
            </a:r>
            <a:r>
              <a:rPr lang="en-US" sz="2000" b="0" i="0" dirty="0">
                <a:solidFill>
                  <a:srgbClr val="0F1115"/>
                </a:solidFill>
                <a:effectLst/>
              </a:rPr>
              <a:t>Vero, B95-8 </a:t>
            </a:r>
            <a:r>
              <a:rPr lang="sr-Cyrl-RS" sz="2000" b="0" i="0" dirty="0">
                <a:solidFill>
                  <a:srgbClr val="0F1115"/>
                </a:solidFill>
                <a:effectLst/>
              </a:rPr>
              <a:t>cells)</a:t>
            </a:r>
          </a:p>
          <a:p>
            <a:pPr algn="l" rtl="0">
              <a:buFont typeface="Arial" panose="020B0604020202020204" pitchFamily="34" charset="0"/>
              <a:buChar char="•"/>
            </a:pPr>
            <a:r>
              <a:rPr lang="sr-Cyrl-RS" sz="2000" b="0" i="0" dirty="0">
                <a:solidFill>
                  <a:srgbClr val="0F1115"/>
                </a:solidFill>
                <a:effectLst/>
              </a:rPr>
              <a:t>Culture is rarely needed;</a:t>
            </a:r>
            <a:r>
              <a:rPr lang="en-US" sz="2000" b="0" i="0" dirty="0">
                <a:solidFill>
                  <a:srgbClr val="0F1115"/>
                </a:solidFill>
                <a:effectLst/>
              </a:rPr>
              <a:t> CPE: </a:t>
            </a:r>
            <a:r>
              <a:rPr lang="sr-Cyrl-RS" sz="2000" b="0" i="0" dirty="0">
                <a:solidFill>
                  <a:srgbClr val="0F1115"/>
                </a:solidFill>
                <a:effectLst/>
              </a:rPr>
              <a:t>syncytia and giant cells</a:t>
            </a:r>
          </a:p>
          <a:p>
            <a:pPr algn="l" rtl="0">
              <a:buFont typeface="Arial" panose="020B0604020202020204" pitchFamily="34" charset="0"/>
              <a:buChar char="•"/>
            </a:pPr>
            <a:r>
              <a:rPr lang="sr-Cyrl-RS" sz="2000" b="0" i="0" dirty="0">
                <a:solidFill>
                  <a:srgbClr val="0F1115"/>
                </a:solidFill>
                <a:effectLst/>
              </a:rPr>
              <a:t>Genotyping: for epidemiological monitoring and confirmation of elimination (distinguishing wild from vaccine strain)</a:t>
            </a:r>
          </a:p>
          <a:p>
            <a:pPr marL="0" indent="0" algn="l" rtl="0">
              <a:buNone/>
            </a:pPr>
            <a:br>
              <a:rPr lang="ru-RU" sz="2000" dirty="0"/>
            </a:br>
            <a:endParaRPr lang="ru-RU" sz="2000" b="0" i="0" dirty="0">
              <a:solidFill>
                <a:srgbClr val="0F1115"/>
              </a:solidFill>
              <a:effectLst/>
            </a:endParaRPr>
          </a:p>
        </p:txBody>
      </p:sp>
    </p:spTree>
    <p:extLst>
      <p:ext uri="{BB962C8B-B14F-4D97-AF65-F5344CB8AC3E}">
        <p14:creationId xmlns:p14="http://schemas.microsoft.com/office/powerpoint/2010/main" val="393435032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4613"/>
            <a:ext cx="9144000" cy="971551"/>
          </a:xfrm>
          <a:solidFill>
            <a:schemeClr val="bg2">
              <a:lumMod val="90000"/>
            </a:schemeClr>
          </a:solidFill>
        </p:spPr>
        <p:txBody>
          <a:bodyPr rtlCol="0">
            <a:noAutofit/>
          </a:bodyPr>
          <a:lstStyle/>
          <a:p>
            <a:pPr algn="l" rtl="0"/>
            <a:r>
              <a:rPr lang="sr-Cyrl-RS" sz="2800" b="1" dirty="0">
                <a:solidFill>
                  <a:schemeClr val="accent1">
                    <a:lumMod val="75000"/>
                  </a:schemeClr>
                </a:solidFill>
              </a:rPr>
              <a:t>Measles prevention</a:t>
            </a:r>
            <a:endParaRPr lang="en-US" sz="2800" dirty="0">
              <a:solidFill>
                <a:schemeClr val="accent1">
                  <a:lumMod val="75000"/>
                </a:schemeClr>
              </a:solidFill>
            </a:endParaRPr>
          </a:p>
        </p:txBody>
      </p:sp>
      <p:sp>
        <p:nvSpPr>
          <p:cNvPr id="5" name="Content Placeholder 4">
            <a:extLst>
              <a:ext uri="{FF2B5EF4-FFF2-40B4-BE49-F238E27FC236}">
                <a16:creationId xmlns:a16="http://schemas.microsoft.com/office/drawing/2014/main" id="{31E04E06-C9A4-4E8B-A0E5-FD92A3A8CD4B}"/>
              </a:ext>
            </a:extLst>
          </p:cNvPr>
          <p:cNvSpPr>
            <a:spLocks noGrp="1"/>
          </p:cNvSpPr>
          <p:nvPr>
            <p:ph idx="1"/>
          </p:nvPr>
        </p:nvSpPr>
        <p:spPr>
          <a:xfrm>
            <a:off x="457200" y="1484784"/>
            <a:ext cx="8229600" cy="4525963"/>
          </a:xfrm>
        </p:spPr>
        <p:txBody>
          <a:bodyPr/>
          <a:lstStyle/>
          <a:p>
            <a:pPr algn="l" rtl="0">
              <a:buFont typeface="Arial" panose="020B0604020202020204" pitchFamily="34" charset="0"/>
              <a:buChar char="•"/>
            </a:pPr>
            <a:r>
              <a:rPr lang="sr-Cyrl-RS" sz="2000" b="0" i="0" dirty="0">
                <a:solidFill>
                  <a:srgbClr val="0F1115"/>
                </a:solidFill>
                <a:effectLst/>
              </a:rPr>
              <a:t>Live attenuated vaccine; part</a:t>
            </a:r>
            <a:r>
              <a:rPr lang="en-US" sz="2000" b="0" i="0" dirty="0">
                <a:solidFill>
                  <a:srgbClr val="0F1115"/>
                </a:solidFill>
                <a:effectLst/>
              </a:rPr>
              <a:t> of MMR </a:t>
            </a:r>
            <a:r>
              <a:rPr lang="sr-Cyrl-RS" sz="2000" b="0" i="0" dirty="0">
                <a:solidFill>
                  <a:srgbClr val="0F1115"/>
                </a:solidFill>
                <a:effectLst/>
              </a:rPr>
              <a:t>vaccines (measles, mumps, rubella)</a:t>
            </a:r>
          </a:p>
          <a:p>
            <a:pPr algn="l" rtl="0">
              <a:buFont typeface="Arial" panose="020B0604020202020204" pitchFamily="34" charset="0"/>
              <a:buChar char="•"/>
            </a:pPr>
            <a:r>
              <a:rPr lang="sr-Cyrl-RS" sz="2000" b="0" i="0" dirty="0">
                <a:solidFill>
                  <a:srgbClr val="0F1115"/>
                </a:solidFill>
                <a:effectLst/>
              </a:rPr>
              <a:t>First dose: 12–15 months; second dose: 4–6 years</a:t>
            </a:r>
          </a:p>
          <a:p>
            <a:pPr algn="l" rtl="0">
              <a:buFont typeface="Arial" panose="020B0604020202020204" pitchFamily="34" charset="0"/>
              <a:buChar char="•"/>
            </a:pPr>
            <a:r>
              <a:rPr lang="sr-Cyrl-RS" sz="2000" b="0" i="0" dirty="0">
                <a:solidFill>
                  <a:srgbClr val="0F1115"/>
                </a:solidFill>
                <a:effectLst/>
              </a:rPr>
              <a:t>The vaccine is produced by passage in chicken embryo cell culture.</a:t>
            </a:r>
          </a:p>
          <a:p>
            <a:pPr algn="l" rtl="0">
              <a:buFont typeface="Arial" panose="020B0604020202020204" pitchFamily="34" charset="0"/>
              <a:buChar char="•"/>
            </a:pPr>
            <a:r>
              <a:rPr lang="sr-Cyrl-RS" sz="2000" b="0" i="0" dirty="0">
                <a:solidFill>
                  <a:srgbClr val="0F1115"/>
                </a:solidFill>
                <a:effectLst/>
              </a:rPr>
              <a:t>One dose: seroconversion in ~95% of recipients; two doses: virtually 100%</a:t>
            </a:r>
          </a:p>
          <a:p>
            <a:pPr algn="l" rtl="0">
              <a:buFont typeface="Arial" panose="020B0604020202020204" pitchFamily="34" charset="0"/>
              <a:buChar char="•"/>
            </a:pPr>
            <a:r>
              <a:rPr lang="sr-Cyrl-RS" sz="2000" b="0" i="0" dirty="0">
                <a:solidFill>
                  <a:srgbClr val="0F1115"/>
                </a:solidFill>
                <a:effectLst/>
              </a:rPr>
              <a:t>Contraindicated in pregnancy (theoretical risk from attenuated virus)</a:t>
            </a:r>
          </a:p>
          <a:p>
            <a:pPr algn="l" rtl="0">
              <a:buFont typeface="Arial" panose="020B0604020202020204" pitchFamily="34" charset="0"/>
              <a:buChar char="•"/>
            </a:pPr>
            <a:r>
              <a:rPr lang="sr-Cyrl-RS" sz="2000" b="0" i="0" dirty="0">
                <a:solidFill>
                  <a:srgbClr val="0F1115"/>
                </a:solidFill>
                <a:effectLst/>
              </a:rPr>
              <a:t>Post-exposure prophylaxis: vaccine within 72 hours of exposure</a:t>
            </a:r>
          </a:p>
          <a:p>
            <a:pPr algn="l" rtl="0">
              <a:buFont typeface="Arial" panose="020B0604020202020204" pitchFamily="34" charset="0"/>
              <a:buChar char="•"/>
            </a:pPr>
            <a:r>
              <a:rPr lang="sr-Cyrl-RS" sz="2000" b="0" i="0" dirty="0">
                <a:solidFill>
                  <a:srgbClr val="0F1115"/>
                </a:solidFill>
                <a:effectLst/>
              </a:rPr>
              <a:t>Alternative: human immunoglobulin within 6 days for pregnant women, infants, immunocompromised</a:t>
            </a:r>
          </a:p>
          <a:p>
            <a:pPr algn="l" rtl="0">
              <a:buFont typeface="Arial" panose="020B0604020202020204" pitchFamily="34" charset="0"/>
              <a:buChar char="•"/>
            </a:pPr>
            <a:r>
              <a:rPr lang="sr-Cyrl-RS" sz="2000" b="0" i="0" dirty="0">
                <a:solidFill>
                  <a:srgbClr val="0F1115"/>
                </a:solidFill>
                <a:effectLst/>
              </a:rPr>
              <a:t>WHO goal: global elimination of measles (eradicable due to: only human reservoir, single serotype, effective vaccine)</a:t>
            </a:r>
          </a:p>
        </p:txBody>
      </p:sp>
    </p:spTree>
    <p:extLst>
      <p:ext uri="{BB962C8B-B14F-4D97-AF65-F5344CB8AC3E}">
        <p14:creationId xmlns:p14="http://schemas.microsoft.com/office/powerpoint/2010/main" val="189453973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5088"/>
            <a:ext cx="9144000" cy="971551"/>
          </a:xfrm>
          <a:solidFill>
            <a:schemeClr val="bg2">
              <a:lumMod val="90000"/>
            </a:schemeClr>
          </a:solidFill>
        </p:spPr>
        <p:txBody>
          <a:bodyPr rtlCol="0">
            <a:noAutofit/>
          </a:bodyPr>
          <a:lstStyle/>
          <a:p>
            <a:pPr algn="l" rtl="0"/>
            <a:r>
              <a:rPr lang="ru-RU" sz="2800" b="1" dirty="0">
                <a:solidFill>
                  <a:schemeClr val="accent1">
                    <a:lumMod val="75000"/>
                  </a:schemeClr>
                </a:solidFill>
              </a:rPr>
              <a:t>Rubella (</a:t>
            </a:r>
            <a:r>
              <a:rPr lang="en-US" sz="2800" b="1" i="1" dirty="0">
                <a:solidFill>
                  <a:schemeClr val="accent1">
                    <a:lumMod val="75000"/>
                  </a:schemeClr>
                </a:solidFill>
              </a:rPr>
              <a:t>Rubella</a:t>
            </a:r>
            <a:r>
              <a:rPr lang="en-US" sz="2800" b="1" dirty="0">
                <a:solidFill>
                  <a:schemeClr val="accent1">
                    <a:lumMod val="75000"/>
                  </a:schemeClr>
                </a:solidFill>
              </a:rPr>
              <a:t>) –</a:t>
            </a:r>
            <a:r>
              <a:rPr lang="ru-RU" sz="2800" b="1" dirty="0">
                <a:solidFill>
                  <a:schemeClr val="accent1">
                    <a:lumMod val="75000"/>
                  </a:schemeClr>
                </a:solidFill>
              </a:rPr>
              <a:t>virology</a:t>
            </a:r>
            <a:endParaRPr lang="en-US" sz="2800" dirty="0">
              <a:solidFill>
                <a:schemeClr val="accent1">
                  <a:lumMod val="75000"/>
                </a:schemeClr>
              </a:solidFill>
            </a:endParaRPr>
          </a:p>
        </p:txBody>
      </p:sp>
      <p:sp>
        <p:nvSpPr>
          <p:cNvPr id="5" name="Content Placeholder 4">
            <a:extLst>
              <a:ext uri="{FF2B5EF4-FFF2-40B4-BE49-F238E27FC236}">
                <a16:creationId xmlns:a16="http://schemas.microsoft.com/office/drawing/2014/main" id="{31E04E06-C9A4-4E8B-A0E5-FD92A3A8CD4B}"/>
              </a:ext>
            </a:extLst>
          </p:cNvPr>
          <p:cNvSpPr>
            <a:spLocks noGrp="1"/>
          </p:cNvSpPr>
          <p:nvPr>
            <p:ph idx="1"/>
          </p:nvPr>
        </p:nvSpPr>
        <p:spPr/>
        <p:txBody>
          <a:bodyPr/>
          <a:lstStyle/>
          <a:p>
            <a:pPr algn="l" rtl="0">
              <a:buFont typeface="Arial" panose="020B0604020202020204" pitchFamily="34" charset="0"/>
              <a:buChar char="•"/>
            </a:pPr>
            <a:r>
              <a:rPr lang="en-US" sz="2000" b="0" dirty="0">
                <a:solidFill>
                  <a:srgbClr val="0F1115"/>
                </a:solidFill>
                <a:effectLst/>
              </a:rPr>
              <a:t>Rubella virus: family </a:t>
            </a:r>
            <a:r>
              <a:rPr lang="en-US" sz="2000" b="0" dirty="0" err="1">
                <a:solidFill>
                  <a:srgbClr val="0F1115"/>
                </a:solidFill>
                <a:effectLst/>
              </a:rPr>
              <a:t>Togaviridae</a:t>
            </a:r>
            <a:r>
              <a:rPr lang="en-US" sz="2000" b="0" dirty="0">
                <a:solidFill>
                  <a:srgbClr val="0F1115"/>
                </a:solidFill>
                <a:effectLst/>
              </a:rPr>
              <a:t>, genus </a:t>
            </a:r>
            <a:r>
              <a:rPr lang="en-US" sz="2000" b="0" dirty="0" err="1">
                <a:solidFill>
                  <a:srgbClr val="0F1115"/>
                </a:solidFill>
                <a:effectLst/>
              </a:rPr>
              <a:t>Rubivirus</a:t>
            </a:r>
            <a:endParaRPr lang="en-US" sz="2000" b="0" dirty="0">
              <a:solidFill>
                <a:srgbClr val="0F1115"/>
              </a:solidFill>
              <a:effectLst/>
            </a:endParaRPr>
          </a:p>
          <a:p>
            <a:pPr algn="l" rtl="0">
              <a:buFont typeface="Arial" panose="020B0604020202020204" pitchFamily="34" charset="0"/>
              <a:buChar char="•"/>
            </a:pPr>
            <a:r>
              <a:rPr lang="en-US" sz="2000" b="0" dirty="0">
                <a:solidFill>
                  <a:srgbClr val="0F1115"/>
                </a:solidFill>
                <a:effectLst/>
              </a:rPr>
              <a:t>The only member of the genus </a:t>
            </a:r>
            <a:r>
              <a:rPr lang="en-US" sz="2000" b="0" dirty="0" err="1">
                <a:solidFill>
                  <a:srgbClr val="0F1115"/>
                </a:solidFill>
                <a:effectLst/>
              </a:rPr>
              <a:t>Rubivirus</a:t>
            </a:r>
            <a:endParaRPr lang="en-US" sz="2000" b="0" dirty="0">
              <a:solidFill>
                <a:srgbClr val="0F1115"/>
              </a:solidFill>
              <a:effectLst/>
            </a:endParaRPr>
          </a:p>
          <a:p>
            <a:pPr algn="l" rtl="0">
              <a:buFont typeface="Arial" panose="020B0604020202020204" pitchFamily="34" charset="0"/>
              <a:buChar char="•"/>
            </a:pPr>
            <a:r>
              <a:rPr lang="en-US" sz="2000" b="0" dirty="0">
                <a:solidFill>
                  <a:srgbClr val="0F1115"/>
                </a:solidFill>
                <a:effectLst/>
              </a:rPr>
              <a:t>Genome: positive single-stranded RNA, icosahedral nucleocapsid, envelope</a:t>
            </a:r>
          </a:p>
          <a:p>
            <a:pPr algn="l" rtl="0">
              <a:buFont typeface="Arial" panose="020B0604020202020204" pitchFamily="34" charset="0"/>
              <a:buChar char="•"/>
            </a:pPr>
            <a:r>
              <a:rPr lang="en-US" sz="2000" b="0" dirty="0">
                <a:solidFill>
                  <a:srgbClr val="0F1115"/>
                </a:solidFill>
                <a:effectLst/>
              </a:rPr>
              <a:t>The envelope contains two glycoproteins: E1 and E2</a:t>
            </a:r>
          </a:p>
          <a:p>
            <a:pPr algn="l" rtl="0">
              <a:buFont typeface="Arial" panose="020B0604020202020204" pitchFamily="34" charset="0"/>
              <a:buChar char="•"/>
            </a:pPr>
            <a:r>
              <a:rPr lang="en-US" sz="2000" b="0" dirty="0">
                <a:solidFill>
                  <a:srgbClr val="0F1115"/>
                </a:solidFill>
                <a:effectLst/>
              </a:rPr>
              <a:t>E1 protein: hemagglutinin, the main target of neutralizing antibodies</a:t>
            </a:r>
          </a:p>
          <a:p>
            <a:pPr algn="l" rtl="0">
              <a:buFont typeface="Arial" panose="020B0604020202020204" pitchFamily="34" charset="0"/>
              <a:buChar char="•"/>
            </a:pPr>
            <a:r>
              <a:rPr lang="en-US" sz="2000" b="0" dirty="0">
                <a:solidFill>
                  <a:srgbClr val="0F1115"/>
                </a:solidFill>
                <a:effectLst/>
              </a:rPr>
              <a:t>Replication in the cytoplasm on the membranes of the Golgi apparatus and the endoplasmic reticulum</a:t>
            </a:r>
          </a:p>
          <a:p>
            <a:pPr algn="l" rtl="0">
              <a:buFont typeface="Arial" panose="020B0604020202020204" pitchFamily="34" charset="0"/>
              <a:buChar char="•"/>
            </a:pPr>
            <a:r>
              <a:rPr lang="en-US" sz="2000" b="0" dirty="0">
                <a:solidFill>
                  <a:srgbClr val="0F1115"/>
                </a:solidFill>
                <a:effectLst/>
              </a:rPr>
              <a:t>Only one antigenic type is known (one serotype)</a:t>
            </a:r>
            <a:br>
              <a:rPr lang="en-US" sz="2000" dirty="0">
                <a:solidFill>
                  <a:srgbClr val="222222"/>
                </a:solidFill>
                <a:effectLst/>
                <a:ea typeface="Calibri" panose="020F0502020204030204" pitchFamily="34" charset="0"/>
              </a:rPr>
            </a:br>
            <a:endParaRPr lang="ru-RU" sz="2000" dirty="0"/>
          </a:p>
        </p:txBody>
      </p:sp>
    </p:spTree>
    <p:extLst>
      <p:ext uri="{BB962C8B-B14F-4D97-AF65-F5344CB8AC3E}">
        <p14:creationId xmlns:p14="http://schemas.microsoft.com/office/powerpoint/2010/main" val="231960907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5088"/>
            <a:ext cx="9144000" cy="971551"/>
          </a:xfrm>
          <a:solidFill>
            <a:schemeClr val="bg2">
              <a:lumMod val="90000"/>
            </a:schemeClr>
          </a:solidFill>
        </p:spPr>
        <p:txBody>
          <a:bodyPr rtlCol="0">
            <a:noAutofit/>
          </a:bodyPr>
          <a:lstStyle/>
          <a:p>
            <a:pPr algn="l" rtl="0"/>
            <a:r>
              <a:rPr lang="ru-RU" sz="2800" b="1" dirty="0">
                <a:solidFill>
                  <a:schemeClr val="accent1">
                    <a:lumMod val="75000"/>
                  </a:schemeClr>
                </a:solidFill>
              </a:rPr>
              <a:t>Epidemiology of rubella</a:t>
            </a:r>
            <a:endParaRPr lang="en-US" sz="2800" dirty="0">
              <a:solidFill>
                <a:schemeClr val="accent1">
                  <a:lumMod val="75000"/>
                </a:schemeClr>
              </a:solidFill>
            </a:endParaRPr>
          </a:p>
        </p:txBody>
      </p:sp>
      <p:sp>
        <p:nvSpPr>
          <p:cNvPr id="5" name="Content Placeholder 4">
            <a:extLst>
              <a:ext uri="{FF2B5EF4-FFF2-40B4-BE49-F238E27FC236}">
                <a16:creationId xmlns:a16="http://schemas.microsoft.com/office/drawing/2014/main" id="{31E04E06-C9A4-4E8B-A0E5-FD92A3A8CD4B}"/>
              </a:ext>
            </a:extLst>
          </p:cNvPr>
          <p:cNvSpPr>
            <a:spLocks noGrp="1"/>
          </p:cNvSpPr>
          <p:nvPr>
            <p:ph idx="1"/>
          </p:nvPr>
        </p:nvSpPr>
        <p:spPr/>
        <p:txBody>
          <a:bodyPr/>
          <a:lstStyle/>
          <a:p>
            <a:pPr algn="l" rtl="0">
              <a:buFont typeface="Arial" panose="020B0604020202020204" pitchFamily="34" charset="0"/>
              <a:buChar char="•"/>
            </a:pPr>
            <a:r>
              <a:rPr lang="ru-RU" sz="1800" b="0" i="0" dirty="0">
                <a:solidFill>
                  <a:srgbClr val="0F1115"/>
                </a:solidFill>
                <a:effectLst/>
              </a:rPr>
              <a:t>Strictly human virus (no animal reservoir)</a:t>
            </a:r>
          </a:p>
          <a:p>
            <a:pPr algn="l" rtl="0">
              <a:buFont typeface="Arial" panose="020B0604020202020204" pitchFamily="34" charset="0"/>
              <a:buChar char="•"/>
            </a:pPr>
            <a:r>
              <a:rPr lang="ru-RU" sz="1800" b="0" i="0" dirty="0">
                <a:solidFill>
                  <a:srgbClr val="0F1115"/>
                </a:solidFill>
                <a:effectLst/>
              </a:rPr>
              <a:t>Worldwide distribution</a:t>
            </a:r>
          </a:p>
          <a:p>
            <a:pPr algn="l" rtl="0">
              <a:buFont typeface="Arial" panose="020B0604020202020204" pitchFamily="34" charset="0"/>
              <a:buChar char="•"/>
            </a:pPr>
            <a:r>
              <a:rPr lang="ru-RU" sz="1800" b="0" i="0" dirty="0">
                <a:solidFill>
                  <a:srgbClr val="0F1115"/>
                </a:solidFill>
                <a:effectLst/>
              </a:rPr>
              <a:t>Transmission: by respiratory droplets from person to person</a:t>
            </a:r>
          </a:p>
          <a:p>
            <a:pPr algn="l" rtl="0">
              <a:buFont typeface="Arial" panose="020B0604020202020204" pitchFamily="34" charset="0"/>
              <a:buChar char="•"/>
            </a:pPr>
            <a:r>
              <a:rPr lang="ru-RU" sz="1800" b="0" i="0" dirty="0">
                <a:solidFill>
                  <a:srgbClr val="0F1115"/>
                </a:solidFill>
                <a:effectLst/>
              </a:rPr>
              <a:t>Less contagious than measles: R₀ = 5–7</a:t>
            </a:r>
          </a:p>
          <a:p>
            <a:pPr algn="l" rtl="0">
              <a:buFont typeface="Arial" panose="020B0604020202020204" pitchFamily="34" charset="0"/>
              <a:buChar char="•"/>
            </a:pPr>
            <a:r>
              <a:rPr lang="ru-RU" sz="1800" b="0" i="0" dirty="0">
                <a:solidFill>
                  <a:srgbClr val="0F1115"/>
                </a:solidFill>
                <a:effectLst/>
              </a:rPr>
              <a:t>Incubation: 14–21 days (average 16 days)</a:t>
            </a:r>
          </a:p>
          <a:p>
            <a:pPr algn="l" rtl="0">
              <a:buFont typeface="Arial" panose="020B0604020202020204" pitchFamily="34" charset="0"/>
              <a:buChar char="•"/>
            </a:pPr>
            <a:r>
              <a:rPr lang="ru-RU" sz="1800" b="0" i="0" dirty="0">
                <a:solidFill>
                  <a:srgbClr val="0F1115"/>
                </a:solidFill>
                <a:effectLst/>
              </a:rPr>
              <a:t>Highest incidence: late winter and spring</a:t>
            </a:r>
          </a:p>
          <a:p>
            <a:pPr algn="l" rtl="0">
              <a:buFont typeface="Arial" panose="020B0604020202020204" pitchFamily="34" charset="0"/>
              <a:buChar char="•"/>
            </a:pPr>
            <a:r>
              <a:rPr lang="ru-RU" sz="1800" b="0" i="0" dirty="0">
                <a:solidFill>
                  <a:srgbClr val="0F1115"/>
                </a:solidFill>
                <a:effectLst/>
              </a:rPr>
              <a:t>Infectious period: 5–7 days before to 5–7 days after rash appears</a:t>
            </a:r>
          </a:p>
          <a:p>
            <a:pPr algn="l" rtl="0">
              <a:buFont typeface="Arial" panose="020B0604020202020204" pitchFamily="34" charset="0"/>
              <a:buChar char="•"/>
            </a:pPr>
            <a:r>
              <a:rPr lang="ru-RU" sz="1800" b="0" i="0" dirty="0">
                <a:solidFill>
                  <a:srgbClr val="0F1115"/>
                </a:solidFill>
                <a:effectLst/>
              </a:rPr>
              <a:t>Children with congenital rubella shed virus for months (important reservoir)</a:t>
            </a:r>
          </a:p>
          <a:p>
            <a:pPr algn="l" rtl="0">
              <a:buFont typeface="Arial" panose="020B0604020202020204" pitchFamily="34" charset="0"/>
              <a:buChar char="•"/>
            </a:pPr>
            <a:r>
              <a:rPr lang="ru-RU" sz="1800" b="0" i="0" dirty="0">
                <a:solidFill>
                  <a:srgbClr val="0F1115"/>
                </a:solidFill>
                <a:effectLst/>
              </a:rPr>
              <a:t>Before the era of vaccination: epidemics every 6–9 years</a:t>
            </a:r>
          </a:p>
          <a:p>
            <a:pPr algn="l" rtl="0">
              <a:buFont typeface="Arial" panose="020B0604020202020204" pitchFamily="34" charset="0"/>
              <a:buChar char="•"/>
            </a:pPr>
            <a:r>
              <a:rPr lang="ru-RU" sz="1800" b="0" i="0" dirty="0">
                <a:solidFill>
                  <a:srgbClr val="0F1115"/>
                </a:solidFill>
                <a:effectLst/>
              </a:rPr>
              <a:t>WHO goal: global elimination of rubella and congenital rubella syndrome</a:t>
            </a:r>
          </a:p>
          <a:p>
            <a:pPr algn="l" rtl="0"/>
            <a:br>
              <a:rPr lang="ru-RU" sz="1800" dirty="0"/>
            </a:br>
            <a:endParaRPr lang="ru-RU" sz="1800" dirty="0"/>
          </a:p>
        </p:txBody>
      </p:sp>
    </p:spTree>
    <p:extLst>
      <p:ext uri="{BB962C8B-B14F-4D97-AF65-F5344CB8AC3E}">
        <p14:creationId xmlns:p14="http://schemas.microsoft.com/office/powerpoint/2010/main" val="246362961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5088"/>
            <a:ext cx="9144000" cy="971551"/>
          </a:xfrm>
          <a:solidFill>
            <a:schemeClr val="bg2">
              <a:lumMod val="90000"/>
            </a:schemeClr>
          </a:solidFill>
        </p:spPr>
        <p:txBody>
          <a:bodyPr rtlCol="0">
            <a:noAutofit/>
          </a:bodyPr>
          <a:lstStyle/>
          <a:p>
            <a:pPr algn="l" rtl="0"/>
            <a:r>
              <a:rPr lang="ru-RU" sz="2800" b="1" dirty="0">
                <a:solidFill>
                  <a:schemeClr val="accent1">
                    <a:lumMod val="75000"/>
                  </a:schemeClr>
                </a:solidFill>
              </a:rPr>
              <a:t>Pathogenesis of postnatal rubella</a:t>
            </a:r>
            <a:endParaRPr lang="en-US" sz="2800" dirty="0">
              <a:solidFill>
                <a:schemeClr val="accent1">
                  <a:lumMod val="75000"/>
                </a:schemeClr>
              </a:solidFill>
            </a:endParaRPr>
          </a:p>
        </p:txBody>
      </p:sp>
      <p:sp>
        <p:nvSpPr>
          <p:cNvPr id="5" name="Content Placeholder 4">
            <a:extLst>
              <a:ext uri="{FF2B5EF4-FFF2-40B4-BE49-F238E27FC236}">
                <a16:creationId xmlns:a16="http://schemas.microsoft.com/office/drawing/2014/main" id="{31E04E06-C9A4-4E8B-A0E5-FD92A3A8CD4B}"/>
              </a:ext>
            </a:extLst>
          </p:cNvPr>
          <p:cNvSpPr>
            <a:spLocks noGrp="1"/>
          </p:cNvSpPr>
          <p:nvPr>
            <p:ph idx="1"/>
          </p:nvPr>
        </p:nvSpPr>
        <p:spPr>
          <a:xfrm>
            <a:off x="87237" y="1052736"/>
            <a:ext cx="8969525" cy="4525963"/>
          </a:xfrm>
        </p:spPr>
        <p:txBody>
          <a:bodyPr/>
          <a:lstStyle/>
          <a:p>
            <a:pPr algn="l" rtl="0">
              <a:buFont typeface="Arial" panose="020B0604020202020204" pitchFamily="34" charset="0"/>
              <a:buChar char="•"/>
            </a:pPr>
            <a:r>
              <a:rPr lang="sr-Cyrl-RS" sz="1600" b="0" i="0" dirty="0">
                <a:solidFill>
                  <a:srgbClr val="0F1115"/>
                </a:solidFill>
                <a:effectLst/>
              </a:rPr>
              <a:t>Entry of the virus through the respiratory tract (droplets)</a:t>
            </a:r>
          </a:p>
          <a:p>
            <a:pPr algn="l" rtl="0">
              <a:buFont typeface="Arial" panose="020B0604020202020204" pitchFamily="34" charset="0"/>
              <a:buChar char="•"/>
            </a:pPr>
            <a:r>
              <a:rPr lang="sr-Cyrl-RS" sz="1600" b="0" i="0" dirty="0">
                <a:solidFill>
                  <a:srgbClr val="0F1115"/>
                </a:solidFill>
                <a:effectLst/>
              </a:rPr>
              <a:t>Initial replication in nasopharyngeal epithelium and regional lymph nodes</a:t>
            </a:r>
          </a:p>
          <a:p>
            <a:pPr algn="l" rtl="0">
              <a:buFont typeface="Arial" panose="020B0604020202020204" pitchFamily="34" charset="0"/>
              <a:buChar char="•"/>
            </a:pPr>
            <a:r>
              <a:rPr lang="sr-Cyrl-RS" sz="1600" b="0" i="0" dirty="0">
                <a:solidFill>
                  <a:srgbClr val="0F1115"/>
                </a:solidFill>
                <a:effectLst/>
              </a:rPr>
              <a:t>Viremia: spread of the virus to the skin, lymph nodes, joints</a:t>
            </a:r>
          </a:p>
          <a:p>
            <a:pPr algn="l" rtl="0">
              <a:buFont typeface="Arial" panose="020B0604020202020204" pitchFamily="34" charset="0"/>
              <a:buChar char="•"/>
            </a:pPr>
            <a:r>
              <a:rPr lang="sr-Cyrl-RS" sz="1600" b="0" i="0" dirty="0">
                <a:solidFill>
                  <a:srgbClr val="0F1115"/>
                </a:solidFill>
                <a:effectLst/>
              </a:rPr>
              <a:t>Rash: immune-mediated (virus replicates in endothelial cells of skin capillaries)</a:t>
            </a:r>
          </a:p>
          <a:p>
            <a:pPr algn="l" rtl="0">
              <a:buFont typeface="Arial" panose="020B0604020202020204" pitchFamily="34" charset="0"/>
              <a:buChar char="•"/>
            </a:pPr>
            <a:r>
              <a:rPr lang="sr-Cyrl-RS" sz="1600" b="0" i="0" dirty="0">
                <a:solidFill>
                  <a:srgbClr val="0F1115"/>
                </a:solidFill>
                <a:effectLst/>
              </a:rPr>
              <a:t>Lymphadenopathy: retroauricular, occipital and postcervical lymph nodes</a:t>
            </a:r>
          </a:p>
          <a:p>
            <a:pPr algn="l" rtl="0">
              <a:buFont typeface="Arial" panose="020B0604020202020204" pitchFamily="34" charset="0"/>
              <a:buChar char="•"/>
            </a:pPr>
            <a:r>
              <a:rPr lang="sr-Cyrl-RS" sz="1600" b="0" i="0" dirty="0">
                <a:solidFill>
                  <a:srgbClr val="0F1115"/>
                </a:solidFill>
                <a:effectLst/>
              </a:rPr>
              <a:t>Mild disease, often asymptomatic (up to 50% of cases)</a:t>
            </a:r>
          </a:p>
          <a:p>
            <a:pPr algn="l" rtl="0">
              <a:buFont typeface="Arial" panose="020B0604020202020204" pitchFamily="34" charset="0"/>
              <a:buChar char="•"/>
            </a:pPr>
            <a:r>
              <a:rPr lang="sr-Cyrl-RS" sz="1600" b="0" i="0" dirty="0">
                <a:solidFill>
                  <a:srgbClr val="0F1115"/>
                </a:solidFill>
                <a:effectLst/>
              </a:rPr>
              <a:t>Humoral Immunity:</a:t>
            </a:r>
            <a:r>
              <a:rPr lang="en-US" sz="1600" b="0" i="0" dirty="0">
                <a:solidFill>
                  <a:srgbClr val="0F1115"/>
                </a:solidFill>
                <a:effectLst/>
              </a:rPr>
              <a:t>IgM (</a:t>
            </a:r>
            <a:r>
              <a:rPr lang="sr-Cyrl-RS" sz="1600" b="0" i="0" dirty="0">
                <a:solidFill>
                  <a:srgbClr val="0F1115"/>
                </a:solidFill>
                <a:effectLst/>
              </a:rPr>
              <a:t>wounds) →</a:t>
            </a:r>
            <a:r>
              <a:rPr lang="en-US" sz="1600" b="0" i="0" dirty="0">
                <a:solidFill>
                  <a:srgbClr val="0F1115"/>
                </a:solidFill>
                <a:effectLst/>
              </a:rPr>
              <a:t>IgG (</a:t>
            </a:r>
            <a:r>
              <a:rPr lang="sr-Cyrl-RS" sz="1600" b="0" i="0" dirty="0">
                <a:solidFill>
                  <a:srgbClr val="0F1115"/>
                </a:solidFill>
                <a:effectLst/>
              </a:rPr>
              <a:t>lifelong)</a:t>
            </a:r>
          </a:p>
          <a:p>
            <a:pPr algn="l" rtl="0">
              <a:buFont typeface="Arial" panose="020B0604020202020204" pitchFamily="34" charset="0"/>
              <a:buChar char="•"/>
            </a:pPr>
            <a:r>
              <a:rPr lang="sr-Cyrl-RS" sz="1600" b="0" i="0" dirty="0">
                <a:solidFill>
                  <a:srgbClr val="0F1115"/>
                </a:solidFill>
                <a:effectLst/>
              </a:rPr>
              <a:t>Cellular immunity is also important</a:t>
            </a:r>
          </a:p>
          <a:p>
            <a:pPr marL="0" indent="0" algn="l" rtl="0">
              <a:buNone/>
            </a:pPr>
            <a:br>
              <a:rPr lang="ru-RU" sz="1600" dirty="0"/>
            </a:br>
            <a:endParaRPr lang="ru-RU" sz="1600" dirty="0"/>
          </a:p>
        </p:txBody>
      </p:sp>
      <p:pic>
        <p:nvPicPr>
          <p:cNvPr id="4" name="Picture 3">
            <a:extLst>
              <a:ext uri="{FF2B5EF4-FFF2-40B4-BE49-F238E27FC236}">
                <a16:creationId xmlns:a16="http://schemas.microsoft.com/office/drawing/2014/main" id="{36F2143B-E967-4AB2-8408-89EC47152253}"/>
              </a:ext>
            </a:extLst>
          </p:cNvPr>
          <p:cNvPicPr>
            <a:picLocks noChangeAspect="1"/>
          </p:cNvPicPr>
          <p:nvPr/>
        </p:nvPicPr>
        <p:blipFill>
          <a:blip r:embed="rId2"/>
          <a:stretch>
            <a:fillRect/>
          </a:stretch>
        </p:blipFill>
        <p:spPr>
          <a:xfrm>
            <a:off x="3702867" y="3443116"/>
            <a:ext cx="5405637" cy="3442268"/>
          </a:xfrm>
          <a:prstGeom prst="rect">
            <a:avLst/>
          </a:prstGeom>
        </p:spPr>
      </p:pic>
    </p:spTree>
    <p:extLst>
      <p:ext uri="{BB962C8B-B14F-4D97-AF65-F5344CB8AC3E}">
        <p14:creationId xmlns:p14="http://schemas.microsoft.com/office/powerpoint/2010/main" val="63939951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5088"/>
            <a:ext cx="9144000" cy="971551"/>
          </a:xfrm>
          <a:solidFill>
            <a:schemeClr val="bg2">
              <a:lumMod val="90000"/>
            </a:schemeClr>
          </a:solidFill>
        </p:spPr>
        <p:txBody>
          <a:bodyPr rtlCol="0">
            <a:noAutofit/>
          </a:bodyPr>
          <a:lstStyle/>
          <a:p>
            <a:pPr algn="l" rtl="0"/>
            <a:r>
              <a:rPr lang="ru-RU" sz="2800" b="1" dirty="0">
                <a:solidFill>
                  <a:schemeClr val="accent1">
                    <a:lumMod val="75000"/>
                  </a:schemeClr>
                </a:solidFill>
              </a:rPr>
              <a:t>Clinical picture of postnatal rubella</a:t>
            </a:r>
            <a:endParaRPr lang="en-US" sz="2800" dirty="0">
              <a:solidFill>
                <a:schemeClr val="accent1">
                  <a:lumMod val="75000"/>
                </a:schemeClr>
              </a:solidFill>
            </a:endParaRPr>
          </a:p>
        </p:txBody>
      </p:sp>
      <p:sp>
        <p:nvSpPr>
          <p:cNvPr id="5" name="Content Placeholder 4">
            <a:extLst>
              <a:ext uri="{FF2B5EF4-FFF2-40B4-BE49-F238E27FC236}">
                <a16:creationId xmlns:a16="http://schemas.microsoft.com/office/drawing/2014/main" id="{31E04E06-C9A4-4E8B-A0E5-FD92A3A8CD4B}"/>
              </a:ext>
            </a:extLst>
          </p:cNvPr>
          <p:cNvSpPr>
            <a:spLocks noGrp="1"/>
          </p:cNvSpPr>
          <p:nvPr>
            <p:ph idx="1"/>
          </p:nvPr>
        </p:nvSpPr>
        <p:spPr>
          <a:xfrm>
            <a:off x="29344" y="1135285"/>
            <a:ext cx="4542656" cy="4525963"/>
          </a:xfrm>
        </p:spPr>
        <p:txBody>
          <a:bodyPr/>
          <a:lstStyle/>
          <a:p>
            <a:pPr algn="l" rtl="0">
              <a:buFont typeface="Arial" panose="020B0604020202020204" pitchFamily="34" charset="0"/>
              <a:buChar char="•"/>
            </a:pPr>
            <a:r>
              <a:rPr lang="ru-RU" sz="1600" b="0" i="0" dirty="0">
                <a:solidFill>
                  <a:srgbClr val="0F1115"/>
                </a:solidFill>
                <a:effectLst/>
              </a:rPr>
              <a:t>Mild illness (or completely asymptomatic infection)</a:t>
            </a:r>
          </a:p>
          <a:p>
            <a:pPr algn="l" rtl="0">
              <a:buFont typeface="Arial" panose="020B0604020202020204" pitchFamily="34" charset="0"/>
              <a:buChar char="•"/>
            </a:pPr>
            <a:r>
              <a:rPr lang="ru-RU" sz="1600" b="0" i="0" dirty="0">
                <a:solidFill>
                  <a:srgbClr val="0F1115"/>
                </a:solidFill>
                <a:effectLst/>
              </a:rPr>
              <a:t>Prodrome: mild fever, malaise, headache</a:t>
            </a:r>
          </a:p>
          <a:p>
            <a:pPr algn="l" rtl="0">
              <a:buFont typeface="Arial" panose="020B0604020202020204" pitchFamily="34" charset="0"/>
              <a:buChar char="•"/>
            </a:pPr>
            <a:r>
              <a:rPr lang="ru-RU" sz="1600" b="0" i="0" dirty="0">
                <a:solidFill>
                  <a:srgbClr val="0F1115"/>
                </a:solidFill>
                <a:effectLst/>
              </a:rPr>
              <a:t>Characteristic sign: lymphadenopathy of the retroauricular, occipital, and posteroccipital lymph nodes (often the first sign)</a:t>
            </a:r>
          </a:p>
          <a:p>
            <a:pPr algn="l" rtl="0">
              <a:buFont typeface="Arial" panose="020B0604020202020204" pitchFamily="34" charset="0"/>
              <a:buChar char="•"/>
            </a:pPr>
            <a:r>
              <a:rPr lang="ru-RU" sz="1600" b="0" i="0" dirty="0">
                <a:solidFill>
                  <a:srgbClr val="0F1115"/>
                </a:solidFill>
                <a:effectLst/>
              </a:rPr>
              <a:t>Rash: small maculopapular (rubeoliform), bright red, non-coalescent</a:t>
            </a:r>
          </a:p>
          <a:p>
            <a:pPr algn="l" rtl="0">
              <a:buFont typeface="Arial" panose="020B0604020202020204" pitchFamily="34" charset="0"/>
              <a:buChar char="•"/>
            </a:pPr>
            <a:r>
              <a:rPr lang="ru-RU" sz="1600" b="0" i="0" dirty="0">
                <a:solidFill>
                  <a:srgbClr val="0F1115"/>
                </a:solidFill>
                <a:effectLst/>
              </a:rPr>
              <a:t>Rash begins on the face, spreads rapidly to the trunk and limbs (within &lt;24 hours)</a:t>
            </a:r>
          </a:p>
          <a:p>
            <a:pPr algn="l" rtl="0">
              <a:buFont typeface="Arial" panose="020B0604020202020204" pitchFamily="34" charset="0"/>
              <a:buChar char="•"/>
            </a:pPr>
            <a:r>
              <a:rPr lang="ru-RU" sz="1600" b="0" i="0" dirty="0">
                <a:solidFill>
                  <a:srgbClr val="0F1115"/>
                </a:solidFill>
                <a:effectLst/>
              </a:rPr>
              <a:t>Duration of rash: 2–3 days, resolves without desquamation</a:t>
            </a:r>
          </a:p>
          <a:p>
            <a:pPr algn="l" rtl="0">
              <a:buFont typeface="Arial" panose="020B0604020202020204" pitchFamily="34" charset="0"/>
              <a:buChar char="•"/>
            </a:pPr>
            <a:r>
              <a:rPr lang="ru-RU" sz="1600" b="0" i="0" dirty="0">
                <a:solidFill>
                  <a:srgbClr val="0F1115"/>
                </a:solidFill>
                <a:effectLst/>
              </a:rPr>
              <a:t>Forchheimer's spots: petechiae on the soft palate (may be present, not pathognomonic)</a:t>
            </a:r>
          </a:p>
          <a:p>
            <a:pPr algn="l" rtl="0">
              <a:buFont typeface="Arial" panose="020B0604020202020204" pitchFamily="34" charset="0"/>
              <a:buChar char="•"/>
            </a:pPr>
            <a:r>
              <a:rPr lang="ru-RU" sz="1600" b="0" i="0" dirty="0">
                <a:solidFill>
                  <a:srgbClr val="0F1115"/>
                </a:solidFill>
                <a:effectLst/>
              </a:rPr>
              <a:t>Complications in adults: arthralgias and arthritis (more common in women), thrombocytopenic purpura</a:t>
            </a:r>
          </a:p>
          <a:p>
            <a:pPr marL="0" indent="0" algn="l" rtl="0">
              <a:buNone/>
            </a:pPr>
            <a:br>
              <a:rPr lang="ru-RU" sz="1600" dirty="0"/>
            </a:br>
            <a:endParaRPr lang="ru-RU" sz="1600" dirty="0"/>
          </a:p>
        </p:txBody>
      </p:sp>
      <p:pic>
        <p:nvPicPr>
          <p:cNvPr id="4" name="Picture 3">
            <a:extLst>
              <a:ext uri="{FF2B5EF4-FFF2-40B4-BE49-F238E27FC236}">
                <a16:creationId xmlns:a16="http://schemas.microsoft.com/office/drawing/2014/main" id="{6A8352BE-9651-4CAD-BA76-151F213EB6D4}"/>
              </a:ext>
            </a:extLst>
          </p:cNvPr>
          <p:cNvPicPr>
            <a:picLocks noChangeAspect="1"/>
          </p:cNvPicPr>
          <p:nvPr/>
        </p:nvPicPr>
        <p:blipFill>
          <a:blip r:embed="rId2"/>
          <a:stretch>
            <a:fillRect/>
          </a:stretch>
        </p:blipFill>
        <p:spPr>
          <a:xfrm>
            <a:off x="4647573" y="2034125"/>
            <a:ext cx="4496427" cy="3658111"/>
          </a:xfrm>
          <a:prstGeom prst="rect">
            <a:avLst/>
          </a:prstGeom>
        </p:spPr>
      </p:pic>
    </p:spTree>
    <p:extLst>
      <p:ext uri="{BB962C8B-B14F-4D97-AF65-F5344CB8AC3E}">
        <p14:creationId xmlns:p14="http://schemas.microsoft.com/office/powerpoint/2010/main" val="13217419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5088"/>
            <a:ext cx="9144000" cy="971551"/>
          </a:xfrm>
          <a:solidFill>
            <a:schemeClr val="bg2">
              <a:lumMod val="90000"/>
            </a:schemeClr>
          </a:solidFill>
        </p:spPr>
        <p:txBody>
          <a:bodyPr rtlCol="0">
            <a:noAutofit/>
          </a:bodyPr>
          <a:lstStyle/>
          <a:p>
            <a:pPr algn="l" rtl="0"/>
            <a:r>
              <a:rPr lang="ru-RU" sz="2800" b="1" dirty="0">
                <a:solidFill>
                  <a:schemeClr val="accent1">
                    <a:lumMod val="75000"/>
                  </a:schemeClr>
                </a:solidFill>
              </a:rPr>
              <a:t>Congenital rubella – pathogenesis</a:t>
            </a:r>
            <a:endParaRPr lang="en-US" sz="2800" dirty="0">
              <a:solidFill>
                <a:schemeClr val="accent1">
                  <a:lumMod val="75000"/>
                </a:schemeClr>
              </a:solidFill>
            </a:endParaRPr>
          </a:p>
        </p:txBody>
      </p:sp>
      <p:sp>
        <p:nvSpPr>
          <p:cNvPr id="5" name="Content Placeholder 4">
            <a:extLst>
              <a:ext uri="{FF2B5EF4-FFF2-40B4-BE49-F238E27FC236}">
                <a16:creationId xmlns:a16="http://schemas.microsoft.com/office/drawing/2014/main" id="{31E04E06-C9A4-4E8B-A0E5-FD92A3A8CD4B}"/>
              </a:ext>
            </a:extLst>
          </p:cNvPr>
          <p:cNvSpPr>
            <a:spLocks noGrp="1"/>
          </p:cNvSpPr>
          <p:nvPr>
            <p:ph idx="1"/>
          </p:nvPr>
        </p:nvSpPr>
        <p:spPr/>
        <p:txBody>
          <a:bodyPr/>
          <a:lstStyle/>
          <a:p>
            <a:pPr algn="l" rtl="0">
              <a:buFont typeface="Arial" panose="020B0604020202020204" pitchFamily="34" charset="0"/>
              <a:buChar char="•"/>
            </a:pPr>
            <a:r>
              <a:rPr lang="sr-Cyrl-RS" sz="2000" b="0" i="0" dirty="0">
                <a:solidFill>
                  <a:srgbClr val="0F1115"/>
                </a:solidFill>
                <a:effectLst/>
              </a:rPr>
              <a:t>Rubella virus has a distinct teratogenic potential</a:t>
            </a:r>
          </a:p>
          <a:p>
            <a:pPr algn="l" rtl="0">
              <a:buFont typeface="Arial" panose="020B0604020202020204" pitchFamily="34" charset="0"/>
              <a:buChar char="•"/>
            </a:pPr>
            <a:r>
              <a:rPr lang="sr-Cyrl-RS" sz="2000" b="0" i="0" dirty="0">
                <a:solidFill>
                  <a:srgbClr val="0F1115"/>
                </a:solidFill>
                <a:effectLst/>
              </a:rPr>
              <a:t>Transplacental transmission during maternal viremia</a:t>
            </a:r>
          </a:p>
          <a:p>
            <a:pPr algn="l" rtl="0">
              <a:buFont typeface="Arial" panose="020B0604020202020204" pitchFamily="34" charset="0"/>
              <a:buChar char="•"/>
            </a:pPr>
            <a:r>
              <a:rPr lang="sr-Cyrl-RS" sz="2000" b="0" i="0" dirty="0">
                <a:solidFill>
                  <a:srgbClr val="0F1115"/>
                </a:solidFill>
                <a:effectLst/>
              </a:rPr>
              <a:t>The risk depends on gestational age:</a:t>
            </a:r>
          </a:p>
          <a:p>
            <a:pPr algn="l" rtl="0">
              <a:buFont typeface="Arial" panose="020B0604020202020204" pitchFamily="34" charset="0"/>
              <a:buChar char="•"/>
            </a:pPr>
            <a:r>
              <a:rPr lang="sr-Cyrl-RS" sz="2000" b="0" i="0" dirty="0">
                <a:solidFill>
                  <a:srgbClr val="0F1115"/>
                </a:solidFill>
                <a:effectLst/>
              </a:rPr>
              <a:t>First trimester: up to 85% risk of congenital syndrome</a:t>
            </a:r>
          </a:p>
          <a:p>
            <a:pPr algn="l" rtl="0">
              <a:buFont typeface="Arial" panose="020B0604020202020204" pitchFamily="34" charset="0"/>
              <a:buChar char="•"/>
            </a:pPr>
            <a:r>
              <a:rPr lang="sr-Cyrl-RS" sz="2000" b="0" i="0" dirty="0">
                <a:solidFill>
                  <a:srgbClr val="0F1115"/>
                </a:solidFill>
                <a:effectLst/>
              </a:rPr>
              <a:t>13–16 weeks: 35% risk (mostly deafness)</a:t>
            </a:r>
          </a:p>
          <a:p>
            <a:pPr algn="l" rtl="0">
              <a:buFont typeface="Arial" panose="020B0604020202020204" pitchFamily="34" charset="0"/>
              <a:buChar char="•"/>
            </a:pPr>
            <a:r>
              <a:rPr lang="sr-Cyrl-RS" sz="2000" b="0" i="0" dirty="0">
                <a:solidFill>
                  <a:srgbClr val="0F1115"/>
                </a:solidFill>
                <a:effectLst/>
              </a:rPr>
              <a:t>After week 20: minimal risk</a:t>
            </a:r>
          </a:p>
          <a:p>
            <a:pPr algn="l" rtl="0">
              <a:buFont typeface="Arial" panose="020B0604020202020204" pitchFamily="34" charset="0"/>
              <a:buChar char="•"/>
            </a:pPr>
            <a:r>
              <a:rPr lang="sr-Cyrl-RS" sz="2000" b="0" i="0" dirty="0">
                <a:solidFill>
                  <a:srgbClr val="0F1115"/>
                </a:solidFill>
                <a:effectLst/>
              </a:rPr>
              <a:t>Mechanism: virus infects fetal cells, slows division, induces apoptosis</a:t>
            </a:r>
          </a:p>
          <a:p>
            <a:pPr algn="l" rtl="0">
              <a:buFont typeface="Arial" panose="020B0604020202020204" pitchFamily="34" charset="0"/>
              <a:buChar char="•"/>
            </a:pPr>
            <a:r>
              <a:rPr lang="sr-Cyrl-RS" sz="2000" b="0" i="0" dirty="0">
                <a:solidFill>
                  <a:srgbClr val="0F1115"/>
                </a:solidFill>
                <a:effectLst/>
              </a:rPr>
              <a:t>Chronic fetal infection: the virus persists throughout pregnancy and after birth</a:t>
            </a:r>
          </a:p>
          <a:p>
            <a:pPr algn="l" rtl="0">
              <a:buFont typeface="Arial" panose="020B0604020202020204" pitchFamily="34" charset="0"/>
              <a:buChar char="•"/>
            </a:pPr>
            <a:r>
              <a:rPr lang="sr-Cyrl-RS" sz="2000" b="0" i="0" dirty="0">
                <a:solidFill>
                  <a:srgbClr val="0F1115"/>
                </a:solidFill>
                <a:effectLst/>
              </a:rPr>
              <a:t>The damage occurs through a combination of direct cytopathic effect and impaired vascularization.</a:t>
            </a:r>
          </a:p>
          <a:p>
            <a:pPr marL="0" indent="0" algn="l" rtl="0">
              <a:buNone/>
            </a:pPr>
            <a:br>
              <a:rPr lang="ru-RU" sz="2000" dirty="0"/>
            </a:br>
            <a:endParaRPr lang="ru-RU" sz="2000" dirty="0"/>
          </a:p>
        </p:txBody>
      </p:sp>
    </p:spTree>
    <p:extLst>
      <p:ext uri="{BB962C8B-B14F-4D97-AF65-F5344CB8AC3E}">
        <p14:creationId xmlns:p14="http://schemas.microsoft.com/office/powerpoint/2010/main" val="35085360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5088"/>
            <a:ext cx="9144000" cy="971551"/>
          </a:xfrm>
          <a:solidFill>
            <a:schemeClr val="bg2">
              <a:lumMod val="90000"/>
            </a:schemeClr>
          </a:solidFill>
        </p:spPr>
        <p:txBody>
          <a:bodyPr rtlCol="0">
            <a:noAutofit/>
          </a:bodyPr>
          <a:lstStyle/>
          <a:p>
            <a:pPr algn="l" rtl="0"/>
            <a:r>
              <a:rPr lang="ru-RU" sz="2800" b="1" dirty="0">
                <a:solidFill>
                  <a:schemeClr val="accent1">
                    <a:lumMod val="75000"/>
                  </a:schemeClr>
                </a:solidFill>
              </a:rPr>
              <a:t>Congenital rubella syndrome - clinical picture</a:t>
            </a:r>
            <a:endParaRPr lang="en-US" sz="2800" dirty="0">
              <a:solidFill>
                <a:schemeClr val="accent1">
                  <a:lumMod val="75000"/>
                </a:schemeClr>
              </a:solidFill>
            </a:endParaRPr>
          </a:p>
        </p:txBody>
      </p:sp>
      <p:sp>
        <p:nvSpPr>
          <p:cNvPr id="5" name="Content Placeholder 4">
            <a:extLst>
              <a:ext uri="{FF2B5EF4-FFF2-40B4-BE49-F238E27FC236}">
                <a16:creationId xmlns:a16="http://schemas.microsoft.com/office/drawing/2014/main" id="{31E04E06-C9A4-4E8B-A0E5-FD92A3A8CD4B}"/>
              </a:ext>
            </a:extLst>
          </p:cNvPr>
          <p:cNvSpPr>
            <a:spLocks noGrp="1"/>
          </p:cNvSpPr>
          <p:nvPr>
            <p:ph idx="1"/>
          </p:nvPr>
        </p:nvSpPr>
        <p:spPr/>
        <p:txBody>
          <a:bodyPr/>
          <a:lstStyle/>
          <a:p>
            <a:pPr marL="0" indent="0" algn="l" rtl="0">
              <a:buNone/>
            </a:pPr>
            <a:r>
              <a:rPr lang="sr-Cyrl-RS" sz="1600" b="0" i="0" dirty="0">
                <a:solidFill>
                  <a:srgbClr val="0F1115"/>
                </a:solidFill>
                <a:effectLst/>
              </a:rPr>
              <a:t>Classical Triassic:</a:t>
            </a:r>
          </a:p>
          <a:p>
            <a:pPr lvl="2" algn="l" rtl="0">
              <a:buFont typeface="Arial" panose="020B0604020202020204" pitchFamily="34" charset="0"/>
              <a:buChar char="•"/>
            </a:pPr>
            <a:r>
              <a:rPr lang="sr-Cyrl-RS" sz="1600" b="0" i="0" dirty="0">
                <a:solidFill>
                  <a:srgbClr val="0F1115"/>
                </a:solidFill>
                <a:effectLst/>
              </a:rPr>
              <a:t>Deafness (sensorineural) – the most common disability (60–75%)</a:t>
            </a:r>
          </a:p>
          <a:p>
            <a:pPr lvl="2" algn="l" rtl="0">
              <a:buFont typeface="Arial" panose="020B0604020202020204" pitchFamily="34" charset="0"/>
              <a:buChar char="•"/>
            </a:pPr>
            <a:r>
              <a:rPr lang="sr-Cyrl-RS" sz="1600" b="0" i="0" dirty="0">
                <a:solidFill>
                  <a:srgbClr val="0F1115"/>
                </a:solidFill>
                <a:effectLst/>
              </a:rPr>
              <a:t>Eye defects: cataract, congenital glaucoma, pigmentary retinopathy ("salt and pepper" retinitis)</a:t>
            </a:r>
          </a:p>
          <a:p>
            <a:pPr lvl="2" algn="l" rtl="0">
              <a:buFont typeface="Arial" panose="020B0604020202020204" pitchFamily="34" charset="0"/>
              <a:buChar char="•"/>
            </a:pPr>
            <a:r>
              <a:rPr lang="sr-Cyrl-RS" sz="1600" b="0" i="0" dirty="0">
                <a:solidFill>
                  <a:srgbClr val="0F1115"/>
                </a:solidFill>
                <a:effectLst/>
              </a:rPr>
              <a:t>Congenital heart defects: patent ductus arteriosus (most common), pulmonary artery stenosis, septal defects</a:t>
            </a:r>
          </a:p>
          <a:p>
            <a:pPr marL="0" indent="0" algn="l" rtl="0">
              <a:buNone/>
            </a:pPr>
            <a:r>
              <a:rPr lang="sr-Cyrl-RS" sz="1600" b="0" i="0" dirty="0">
                <a:solidFill>
                  <a:srgbClr val="0F1115"/>
                </a:solidFill>
                <a:effectLst/>
              </a:rPr>
              <a:t>Other events:</a:t>
            </a:r>
          </a:p>
          <a:p>
            <a:pPr lvl="2" algn="l" rtl="0">
              <a:buFont typeface="Arial" panose="020B0604020202020204" pitchFamily="34" charset="0"/>
              <a:buChar char="•"/>
            </a:pPr>
            <a:r>
              <a:rPr lang="sr-Cyrl-RS" sz="1600" b="0" i="0" dirty="0">
                <a:solidFill>
                  <a:srgbClr val="0F1115"/>
                </a:solidFill>
                <a:effectLst/>
              </a:rPr>
              <a:t>microcephaly, psychomotor retardation</a:t>
            </a:r>
          </a:p>
          <a:p>
            <a:pPr lvl="2" algn="l" rtl="0">
              <a:buFont typeface="Arial" panose="020B0604020202020204" pitchFamily="34" charset="0"/>
              <a:buChar char="•"/>
            </a:pPr>
            <a:r>
              <a:rPr lang="sr-Cyrl-RS" sz="1600" b="0" i="0" dirty="0">
                <a:solidFill>
                  <a:srgbClr val="0F1115"/>
                </a:solidFill>
                <a:effectLst/>
              </a:rPr>
              <a:t>Hepatosplenomegaly with jaundice</a:t>
            </a:r>
          </a:p>
          <a:p>
            <a:pPr lvl="2" algn="l" rtl="0">
              <a:buFont typeface="Arial" panose="020B0604020202020204" pitchFamily="34" charset="0"/>
              <a:buChar char="•"/>
            </a:pPr>
            <a:r>
              <a:rPr lang="sr-Cyrl-RS" sz="1600" b="0" i="0" dirty="0">
                <a:solidFill>
                  <a:srgbClr val="0F1115"/>
                </a:solidFill>
                <a:effectLst/>
              </a:rPr>
              <a:t>"</a:t>
            </a:r>
            <a:r>
              <a:rPr lang="en-US" sz="1600" b="0" i="0" dirty="0">
                <a:solidFill>
                  <a:srgbClr val="0F1115"/>
                </a:solidFill>
                <a:effectLst/>
              </a:rPr>
              <a:t>Blueberry muffin"</a:t>
            </a:r>
            <a:r>
              <a:rPr lang="sr-Cyrl-RS" sz="1600" b="0" i="0" dirty="0">
                <a:solidFill>
                  <a:srgbClr val="0F1115"/>
                </a:solidFill>
                <a:effectLst/>
              </a:rPr>
              <a:t>rash (extramedullary hematopoiesis)</a:t>
            </a:r>
          </a:p>
          <a:p>
            <a:pPr lvl="2" algn="l" rtl="0">
              <a:buFont typeface="Arial" panose="020B0604020202020204" pitchFamily="34" charset="0"/>
              <a:buChar char="•"/>
            </a:pPr>
            <a:r>
              <a:rPr lang="sr-Cyrl-RS" sz="1600" b="0" i="0" dirty="0">
                <a:solidFill>
                  <a:srgbClr val="0F1115"/>
                </a:solidFill>
                <a:effectLst/>
              </a:rPr>
              <a:t>Intrauterine growth retardation (</a:t>
            </a:r>
            <a:r>
              <a:rPr lang="en-US" sz="1600" b="0" i="0" dirty="0">
                <a:solidFill>
                  <a:srgbClr val="0F1115"/>
                </a:solidFill>
                <a:effectLst/>
              </a:rPr>
              <a:t>IUGR)</a:t>
            </a:r>
          </a:p>
          <a:p>
            <a:pPr lvl="2" algn="l" rtl="0">
              <a:buFont typeface="Arial" panose="020B0604020202020204" pitchFamily="34" charset="0"/>
              <a:buChar char="•"/>
            </a:pPr>
            <a:r>
              <a:rPr lang="sr-Cyrl-RS" sz="1600" b="0" i="0" dirty="0">
                <a:solidFill>
                  <a:srgbClr val="0F1115"/>
                </a:solidFill>
                <a:effectLst/>
              </a:rPr>
              <a:t>Thrombocytopenic purpura</a:t>
            </a:r>
          </a:p>
          <a:p>
            <a:pPr lvl="2" algn="l" rtl="0">
              <a:buFont typeface="Arial" panose="020B0604020202020204" pitchFamily="34" charset="0"/>
              <a:buChar char="•"/>
            </a:pPr>
            <a:r>
              <a:rPr lang="sr-Cyrl-RS" sz="1600" b="0" i="0" dirty="0">
                <a:solidFill>
                  <a:srgbClr val="0F1115"/>
                </a:solidFill>
                <a:effectLst/>
              </a:rPr>
              <a:t>Interstitial pneumonia</a:t>
            </a:r>
          </a:p>
          <a:p>
            <a:pPr marL="0" indent="0" algn="l" rtl="0">
              <a:buNone/>
            </a:pPr>
            <a:r>
              <a:rPr lang="sr-Cyrl-RS" sz="1600" b="0" i="0" dirty="0">
                <a:solidFill>
                  <a:srgbClr val="0F1115"/>
                </a:solidFill>
                <a:effectLst/>
              </a:rPr>
              <a:t>Late complications: type 1 diabetes mellitus, progressive panencephalitis-like</a:t>
            </a:r>
            <a:r>
              <a:rPr lang="en-US" sz="1600" b="0" i="0" dirty="0">
                <a:solidFill>
                  <a:srgbClr val="0F1115"/>
                </a:solidFill>
                <a:effectLst/>
              </a:rPr>
              <a:t>SSPE-</a:t>
            </a:r>
            <a:r>
              <a:rPr lang="sr-Cyrl-RS" sz="1600" b="0" i="0" dirty="0">
                <a:solidFill>
                  <a:srgbClr val="0F1115"/>
                </a:solidFill>
                <a:effectLst/>
              </a:rPr>
              <a:t>in</a:t>
            </a:r>
          </a:p>
          <a:p>
            <a:pPr marL="0" indent="0" algn="l" rtl="0">
              <a:buNone/>
            </a:pPr>
            <a:endParaRPr lang="ru-RU" sz="1600" dirty="0"/>
          </a:p>
        </p:txBody>
      </p:sp>
    </p:spTree>
    <p:extLst>
      <p:ext uri="{BB962C8B-B14F-4D97-AF65-F5344CB8AC3E}">
        <p14:creationId xmlns:p14="http://schemas.microsoft.com/office/powerpoint/2010/main" val="11806729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latency cycle"/>
          <p:cNvPicPr>
            <a:picLocks noChangeAspect="1" noChangeArrowheads="1"/>
          </p:cNvPicPr>
          <p:nvPr/>
        </p:nvPicPr>
        <p:blipFill>
          <a:blip r:embed="rId2" cstate="print"/>
          <a:srcRect/>
          <a:stretch>
            <a:fillRect/>
          </a:stretch>
        </p:blipFill>
        <p:spPr bwMode="auto">
          <a:xfrm>
            <a:off x="5076056" y="908720"/>
            <a:ext cx="4067944" cy="3102100"/>
          </a:xfrm>
          <a:prstGeom prst="rect">
            <a:avLst/>
          </a:prstGeom>
          <a:noFill/>
        </p:spPr>
      </p:pic>
      <p:sp>
        <p:nvSpPr>
          <p:cNvPr id="2" name="Title 1"/>
          <p:cNvSpPr>
            <a:spLocks noGrp="1"/>
          </p:cNvSpPr>
          <p:nvPr>
            <p:ph type="title"/>
          </p:nvPr>
        </p:nvSpPr>
        <p:spPr>
          <a:xfrm>
            <a:off x="0" y="-26988"/>
            <a:ext cx="9144000" cy="971551"/>
          </a:xfrm>
          <a:solidFill>
            <a:schemeClr val="bg2">
              <a:lumMod val="90000"/>
            </a:schemeClr>
          </a:solidFill>
        </p:spPr>
        <p:txBody>
          <a:bodyPr rtlCol="0">
            <a:normAutofit fontScale="90000"/>
          </a:bodyPr>
          <a:lstStyle/>
          <a:p>
            <a:pPr fontAlgn="auto">
              <a:spcAft>
                <a:spcPts val="0"/>
              </a:spcAft>
              <a:defRPr/>
            </a:pPr>
            <a:r>
              <a:rPr lang="en-US" sz="4000" b="1" i="1" dirty="0"/>
              <a:t> </a:t>
            </a:r>
            <a:r>
              <a:rPr lang="en-US" sz="4000" b="1" i="1" dirty="0" err="1">
                <a:solidFill>
                  <a:schemeClr val="accent1">
                    <a:lumMod val="75000"/>
                  </a:schemeClr>
                </a:solidFill>
              </a:rPr>
              <a:t>Herpetoviridae</a:t>
            </a:r>
            <a:br>
              <a:rPr lang="sr-Cyrl-RS" sz="4000" b="1" i="1" dirty="0">
                <a:solidFill>
                  <a:schemeClr val="accent1">
                    <a:lumMod val="75000"/>
                  </a:schemeClr>
                </a:solidFill>
              </a:rPr>
            </a:br>
            <a:r>
              <a:rPr lang="sr-Cyrl-RS" sz="4000" b="1" i="1" dirty="0">
                <a:solidFill>
                  <a:schemeClr val="accent1">
                    <a:lumMod val="75000"/>
                  </a:schemeClr>
                </a:solidFill>
              </a:rPr>
              <a:t>-</a:t>
            </a:r>
            <a:r>
              <a:rPr lang="en-US" sz="4000" b="1" dirty="0">
                <a:solidFill>
                  <a:schemeClr val="accent1">
                    <a:lumMod val="75000"/>
                  </a:schemeClr>
                </a:solidFill>
              </a:rPr>
              <a:t>latency</a:t>
            </a:r>
            <a:r>
              <a:rPr lang="sr-Cyrl-RS" sz="4000" b="1" dirty="0">
                <a:solidFill>
                  <a:schemeClr val="accent1">
                    <a:lumMod val="75000"/>
                  </a:schemeClr>
                </a:solidFill>
              </a:rPr>
              <a:t>-</a:t>
            </a:r>
            <a:endParaRPr lang="ru-RU" sz="4000" b="1" dirty="0">
              <a:solidFill>
                <a:schemeClr val="accent1">
                  <a:lumMod val="75000"/>
                </a:schemeClr>
              </a:solidFill>
              <a:latin typeface="Palatino Linotype" pitchFamily="18" charset="0"/>
            </a:endParaRPr>
          </a:p>
        </p:txBody>
      </p:sp>
      <p:sp>
        <p:nvSpPr>
          <p:cNvPr id="5" name="Rectangle 4"/>
          <p:cNvSpPr/>
          <p:nvPr/>
        </p:nvSpPr>
        <p:spPr>
          <a:xfrm>
            <a:off x="-36512" y="980728"/>
            <a:ext cx="5184576" cy="4801314"/>
          </a:xfrm>
          <a:prstGeom prst="rect">
            <a:avLst/>
          </a:prstGeom>
        </p:spPr>
        <p:txBody>
          <a:bodyPr wrap="square">
            <a:spAutoFit/>
          </a:bodyPr>
          <a:lstStyle/>
          <a:p>
            <a:r>
              <a:rPr lang="en-US" sz="1700" dirty="0">
                <a:latin typeface="+mn-lt"/>
              </a:rPr>
              <a:t>Herpesviruses usually cause:</a:t>
            </a:r>
            <a:endParaRPr lang="sr-Cyrl-RS" sz="1700" dirty="0">
              <a:latin typeface="+mn-lt"/>
            </a:endParaRPr>
          </a:p>
          <a:p>
            <a:pPr marL="342900" indent="-342900">
              <a:buFont typeface="+mj-lt"/>
              <a:buAutoNum type="arabicPeriod"/>
            </a:pPr>
            <a:r>
              <a:rPr lang="en-US" sz="1700" b="1" dirty="0">
                <a:solidFill>
                  <a:srgbClr val="C00000"/>
                </a:solidFill>
                <a:latin typeface="+mn-lt"/>
              </a:rPr>
              <a:t>initial </a:t>
            </a:r>
            <a:r>
              <a:rPr lang="en-US" sz="1700" b="1" dirty="0" err="1">
                <a:solidFill>
                  <a:srgbClr val="C00000"/>
                </a:solidFill>
                <a:latin typeface="+mn-lt"/>
              </a:rPr>
              <a:t>lytic</a:t>
            </a:r>
            <a:r>
              <a:rPr lang="en-US" sz="1700" b="1" dirty="0">
                <a:solidFill>
                  <a:srgbClr val="C00000"/>
                </a:solidFill>
                <a:latin typeface="+mn-lt"/>
              </a:rPr>
              <a:t> infection</a:t>
            </a:r>
            <a:r>
              <a:rPr lang="sr-Cyrl-RS" sz="1700" dirty="0">
                <a:latin typeface="+mn-lt"/>
              </a:rPr>
              <a:t>, </a:t>
            </a:r>
            <a:r>
              <a:rPr lang="en-US" sz="1700" dirty="0">
                <a:latin typeface="+mn-lt"/>
              </a:rPr>
              <a:t>followed by</a:t>
            </a:r>
            <a:endParaRPr lang="sr-Cyrl-RS" sz="1700" dirty="0">
              <a:latin typeface="+mn-lt"/>
            </a:endParaRPr>
          </a:p>
          <a:p>
            <a:pPr marL="342900" indent="-342900">
              <a:buFont typeface="+mj-lt"/>
              <a:buAutoNum type="arabicPeriod"/>
            </a:pPr>
            <a:r>
              <a:rPr lang="en-US" sz="1700" b="1" dirty="0">
                <a:solidFill>
                  <a:srgbClr val="C00000"/>
                </a:solidFill>
                <a:latin typeface="+mn-lt"/>
              </a:rPr>
              <a:t>latent</a:t>
            </a:r>
            <a:r>
              <a:rPr lang="sr-Cyrl-RS" sz="1700" b="1" dirty="0">
                <a:solidFill>
                  <a:srgbClr val="C00000"/>
                </a:solidFill>
                <a:latin typeface="+mn-lt"/>
              </a:rPr>
              <a:t>, </a:t>
            </a:r>
            <a:r>
              <a:rPr lang="en-US" sz="1700" b="1" dirty="0">
                <a:solidFill>
                  <a:srgbClr val="C00000"/>
                </a:solidFill>
                <a:latin typeface="+mn-lt"/>
              </a:rPr>
              <a:t>lifelong infection</a:t>
            </a:r>
            <a:endParaRPr lang="sr-Cyrl-RS" sz="1700" b="1" dirty="0">
              <a:solidFill>
                <a:srgbClr val="C00000"/>
              </a:solidFill>
              <a:latin typeface="+mn-lt"/>
            </a:endParaRPr>
          </a:p>
          <a:p>
            <a:pPr marL="342900" indent="-342900">
              <a:buFont typeface="+mj-lt"/>
              <a:buAutoNum type="arabicPeriod"/>
            </a:pPr>
            <a:endParaRPr lang="sr-Cyrl-RS" sz="1700" dirty="0">
              <a:latin typeface="+mn-lt"/>
            </a:endParaRPr>
          </a:p>
          <a:p>
            <a:r>
              <a:rPr lang="en-US" sz="1700" b="1" dirty="0">
                <a:latin typeface="+mn-lt"/>
              </a:rPr>
              <a:t>Latent infection</a:t>
            </a:r>
            <a:r>
              <a:rPr lang="sr-Cyrl-RS" sz="1700" b="1" dirty="0">
                <a:latin typeface="+mn-lt"/>
              </a:rPr>
              <a:t>: </a:t>
            </a:r>
            <a:r>
              <a:rPr lang="en-US" sz="1700" b="1" dirty="0">
                <a:latin typeface="+mn-lt"/>
              </a:rPr>
              <a:t>the virus is present in cells, but there’s no replication nor forming the new </a:t>
            </a:r>
            <a:r>
              <a:rPr lang="en-US" sz="1700" b="1" dirty="0" err="1">
                <a:latin typeface="+mn-lt"/>
              </a:rPr>
              <a:t>virions</a:t>
            </a:r>
            <a:r>
              <a:rPr lang="sr-Cyrl-RS" sz="1700" b="1" dirty="0">
                <a:latin typeface="+mn-lt"/>
              </a:rPr>
              <a:t>:</a:t>
            </a:r>
            <a:r>
              <a:rPr lang="en-US" sz="1700" b="1" dirty="0">
                <a:latin typeface="+mn-lt"/>
              </a:rPr>
              <a:t> </a:t>
            </a:r>
            <a:endParaRPr lang="sr-Cyrl-RS" sz="1700" b="1" dirty="0">
              <a:latin typeface="+mn-lt"/>
            </a:endParaRPr>
          </a:p>
          <a:p>
            <a:endParaRPr lang="sr-Cyrl-RS" sz="1700" b="1" dirty="0">
              <a:latin typeface="+mn-lt"/>
            </a:endParaRPr>
          </a:p>
          <a:p>
            <a:pPr marL="285750" indent="-285750">
              <a:buFont typeface="Arial" panose="020B0604020202020204" pitchFamily="34" charset="0"/>
              <a:buChar char="•"/>
            </a:pPr>
            <a:r>
              <a:rPr lang="en-US" sz="1700" dirty="0">
                <a:latin typeface="+mn-lt"/>
              </a:rPr>
              <a:t>viral DNA persists as an episome in the nucleus, integration in the host chromosomes is extremely rare</a:t>
            </a:r>
            <a:endParaRPr lang="sr-Cyrl-RS" sz="1700" dirty="0">
              <a:latin typeface="+mn-lt"/>
            </a:endParaRPr>
          </a:p>
          <a:p>
            <a:endParaRPr lang="sr-Cyrl-RS" sz="1700" dirty="0">
              <a:latin typeface="+mn-lt"/>
            </a:endParaRPr>
          </a:p>
          <a:p>
            <a:pPr marL="285750" indent="-285750">
              <a:buFont typeface="Arial" panose="020B0604020202020204" pitchFamily="34" charset="0"/>
              <a:buChar char="•"/>
            </a:pPr>
            <a:r>
              <a:rPr lang="en-US" sz="1700" b="1" dirty="0">
                <a:solidFill>
                  <a:srgbClr val="C00000"/>
                </a:solidFill>
                <a:latin typeface="+mn-lt"/>
              </a:rPr>
              <a:t>during latency there’s only minimal transcription of viral genes</a:t>
            </a:r>
            <a:r>
              <a:rPr lang="sr-Cyrl-RS" sz="1700" b="1" dirty="0">
                <a:solidFill>
                  <a:srgbClr val="C00000"/>
                </a:solidFill>
                <a:latin typeface="+mn-lt"/>
              </a:rPr>
              <a:t> </a:t>
            </a:r>
            <a:r>
              <a:rPr lang="sr-Cyrl-RS" sz="1700" dirty="0">
                <a:latin typeface="+mn-lt"/>
              </a:rPr>
              <a:t>(</a:t>
            </a:r>
            <a:r>
              <a:rPr lang="en-US" sz="1700" dirty="0">
                <a:latin typeface="+mn-lt"/>
              </a:rPr>
              <a:t>enabling the functioning and maintenance of the viral episome, preventing the death of host cells and inhibiting </a:t>
            </a:r>
            <a:r>
              <a:rPr lang="en-US" sz="1700" dirty="0">
                <a:solidFill>
                  <a:prstClr val="black"/>
                </a:solidFill>
                <a:latin typeface="Palatino Linotype"/>
              </a:rPr>
              <a:t>host </a:t>
            </a:r>
            <a:r>
              <a:rPr lang="en-US" sz="1700" dirty="0">
                <a:latin typeface="+mn-lt"/>
              </a:rPr>
              <a:t>immune responses</a:t>
            </a:r>
            <a:r>
              <a:rPr lang="sr-Cyrl-RS" sz="1700" dirty="0">
                <a:latin typeface="+mn-lt"/>
              </a:rPr>
              <a:t>)</a:t>
            </a:r>
          </a:p>
          <a:p>
            <a:r>
              <a:rPr lang="en-US" sz="1700" b="1" dirty="0">
                <a:latin typeface="+mn-lt"/>
              </a:rPr>
              <a:t>Periodic reactivations enable a constant source of new infections in the population</a:t>
            </a:r>
          </a:p>
        </p:txBody>
      </p:sp>
      <p:sp>
        <p:nvSpPr>
          <p:cNvPr id="6" name="Rectangle 5"/>
          <p:cNvSpPr/>
          <p:nvPr/>
        </p:nvSpPr>
        <p:spPr>
          <a:xfrm>
            <a:off x="-36512" y="6444044"/>
            <a:ext cx="5309367" cy="369332"/>
          </a:xfrm>
          <a:prstGeom prst="rect">
            <a:avLst/>
          </a:prstGeom>
        </p:spPr>
        <p:txBody>
          <a:bodyPr wrap="square">
            <a:spAutoFit/>
          </a:bodyPr>
          <a:lstStyle/>
          <a:p>
            <a:r>
              <a:rPr lang="en-US" i="1" dirty="0" err="1">
                <a:solidFill>
                  <a:srgbClr val="C00000"/>
                </a:solidFill>
                <a:latin typeface="+mn-lt"/>
              </a:rPr>
              <a:t>micro</a:t>
            </a:r>
            <a:r>
              <a:rPr lang="en-US" dirty="0" err="1">
                <a:solidFill>
                  <a:srgbClr val="C00000"/>
                </a:solidFill>
                <a:latin typeface="+mn-lt"/>
              </a:rPr>
              <a:t>RNA</a:t>
            </a:r>
            <a:r>
              <a:rPr lang="en-US" dirty="0">
                <a:solidFill>
                  <a:srgbClr val="C00000"/>
                </a:solidFill>
                <a:latin typeface="+mn-lt"/>
              </a:rPr>
              <a:t> </a:t>
            </a:r>
            <a:r>
              <a:rPr lang="sr-Cyrl-RS" dirty="0">
                <a:solidFill>
                  <a:srgbClr val="C00000"/>
                </a:solidFill>
                <a:latin typeface="+mn-lt"/>
              </a:rPr>
              <a:t>-</a:t>
            </a:r>
            <a:r>
              <a:rPr lang="en-US" dirty="0">
                <a:solidFill>
                  <a:srgbClr val="C00000"/>
                </a:solidFill>
                <a:latin typeface="+mn-lt"/>
              </a:rPr>
              <a:t> play a role in maintaining latency</a:t>
            </a:r>
          </a:p>
        </p:txBody>
      </p:sp>
      <p:pic>
        <p:nvPicPr>
          <p:cNvPr id="86020" name="Picture 4" descr="http://www.niaid.nih.gov/SiteCollectionImages/labs_scientific/labs/aboutlabs/lvd/moleculargeneticssection/cycles1.jpg"/>
          <p:cNvPicPr>
            <a:picLocks noChangeAspect="1" noChangeArrowheads="1"/>
          </p:cNvPicPr>
          <p:nvPr/>
        </p:nvPicPr>
        <p:blipFill>
          <a:blip r:embed="rId3" cstate="print"/>
          <a:srcRect/>
          <a:stretch>
            <a:fillRect/>
          </a:stretch>
        </p:blipFill>
        <p:spPr bwMode="auto">
          <a:xfrm>
            <a:off x="5076056" y="3969976"/>
            <a:ext cx="4067943" cy="2699384"/>
          </a:xfrm>
          <a:prstGeom prst="rect">
            <a:avLst/>
          </a:prstGeom>
          <a:noFill/>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5088"/>
            <a:ext cx="9144000" cy="971551"/>
          </a:xfrm>
          <a:solidFill>
            <a:schemeClr val="bg2">
              <a:lumMod val="90000"/>
            </a:schemeClr>
          </a:solidFill>
        </p:spPr>
        <p:txBody>
          <a:bodyPr rtlCol="0">
            <a:noAutofit/>
          </a:bodyPr>
          <a:lstStyle/>
          <a:p>
            <a:pPr algn="l" rtl="0"/>
            <a:r>
              <a:rPr lang="ru-RU" sz="2800" b="1" dirty="0">
                <a:solidFill>
                  <a:schemeClr val="accent1">
                    <a:lumMod val="75000"/>
                  </a:schemeClr>
                </a:solidFill>
              </a:rPr>
              <a:t>Laboratory diagnostics of rubella</a:t>
            </a:r>
            <a:endParaRPr lang="en-US" sz="2800" dirty="0">
              <a:solidFill>
                <a:schemeClr val="accent1">
                  <a:lumMod val="75000"/>
                </a:schemeClr>
              </a:solidFill>
            </a:endParaRPr>
          </a:p>
        </p:txBody>
      </p:sp>
      <p:sp>
        <p:nvSpPr>
          <p:cNvPr id="5" name="Content Placeholder 4">
            <a:extLst>
              <a:ext uri="{FF2B5EF4-FFF2-40B4-BE49-F238E27FC236}">
                <a16:creationId xmlns:a16="http://schemas.microsoft.com/office/drawing/2014/main" id="{31E04E06-C9A4-4E8B-A0E5-FD92A3A8CD4B}"/>
              </a:ext>
            </a:extLst>
          </p:cNvPr>
          <p:cNvSpPr>
            <a:spLocks noGrp="1"/>
          </p:cNvSpPr>
          <p:nvPr>
            <p:ph idx="1"/>
          </p:nvPr>
        </p:nvSpPr>
        <p:spPr/>
        <p:txBody>
          <a:bodyPr/>
          <a:lstStyle/>
          <a:p>
            <a:pPr algn="l" rtl="0">
              <a:buFont typeface="Wingdings" panose="05000000000000000000" pitchFamily="2" charset="2"/>
              <a:buChar char="v"/>
            </a:pPr>
            <a:r>
              <a:rPr lang="sr-Cyrl-RS" sz="1800" b="0" i="0" dirty="0">
                <a:solidFill>
                  <a:schemeClr val="accent1">
                    <a:lumMod val="75000"/>
                  </a:schemeClr>
                </a:solidFill>
                <a:effectLst/>
              </a:rPr>
              <a:t>Serology (basic method):</a:t>
            </a:r>
          </a:p>
          <a:p>
            <a:pPr algn="l" rtl="0">
              <a:buFont typeface="Arial" panose="020B0604020202020204" pitchFamily="34" charset="0"/>
              <a:buChar char="•"/>
            </a:pPr>
            <a:r>
              <a:rPr lang="en-US" sz="1800" b="0" i="0" dirty="0">
                <a:solidFill>
                  <a:srgbClr val="0F1115"/>
                </a:solidFill>
                <a:effectLst/>
              </a:rPr>
              <a:t>IgM </a:t>
            </a:r>
            <a:r>
              <a:rPr lang="sr-Cyrl-RS" sz="1800" b="0" i="0" dirty="0">
                <a:solidFill>
                  <a:srgbClr val="0F1115"/>
                </a:solidFill>
                <a:effectLst/>
              </a:rPr>
              <a:t>antibodies (</a:t>
            </a:r>
            <a:r>
              <a:rPr lang="en-US" sz="1800" b="0" i="0" dirty="0">
                <a:solidFill>
                  <a:srgbClr val="0F1115"/>
                </a:solidFill>
                <a:effectLst/>
              </a:rPr>
              <a:t>ELISA): </a:t>
            </a:r>
            <a:r>
              <a:rPr lang="sr-Cyrl-RS" sz="1800" b="0" i="0" dirty="0">
                <a:solidFill>
                  <a:srgbClr val="0F1115"/>
                </a:solidFill>
                <a:effectLst/>
              </a:rPr>
              <a:t>appear with a rash, last 4–6 weeks; indicate acute/primary infection</a:t>
            </a:r>
          </a:p>
          <a:p>
            <a:pPr algn="l" rtl="0">
              <a:buFont typeface="Arial" panose="020B0604020202020204" pitchFamily="34" charset="0"/>
              <a:buChar char="•"/>
            </a:pPr>
            <a:r>
              <a:rPr lang="en-US" sz="1800" b="0" i="0" dirty="0">
                <a:solidFill>
                  <a:srgbClr val="0F1115"/>
                </a:solidFill>
                <a:effectLst/>
              </a:rPr>
              <a:t>IgG </a:t>
            </a:r>
            <a:r>
              <a:rPr lang="sr-Cyrl-RS" sz="1800" b="0" i="0" dirty="0">
                <a:solidFill>
                  <a:srgbClr val="0F1115"/>
                </a:solidFill>
                <a:effectLst/>
              </a:rPr>
              <a:t>antibodies: appear later, remain for life; marker of immunity</a:t>
            </a:r>
          </a:p>
          <a:p>
            <a:pPr algn="l" rtl="0">
              <a:buFont typeface="Arial" panose="020B0604020202020204" pitchFamily="34" charset="0"/>
              <a:buChar char="•"/>
            </a:pPr>
            <a:r>
              <a:rPr lang="sr-Cyrl-RS" sz="1800" b="0" i="0" dirty="0">
                <a:solidFill>
                  <a:srgbClr val="0F1115"/>
                </a:solidFill>
                <a:effectLst/>
              </a:rPr>
              <a:t>Seroconversion or fourfold increase</a:t>
            </a:r>
            <a:r>
              <a:rPr lang="en-US" sz="1800" b="0" i="0" dirty="0">
                <a:solidFill>
                  <a:srgbClr val="0F1115"/>
                </a:solidFill>
                <a:effectLst/>
              </a:rPr>
              <a:t> IgG </a:t>
            </a:r>
            <a:r>
              <a:rPr lang="sr-Cyrl-RS" sz="1800" b="0" i="0" dirty="0">
                <a:solidFill>
                  <a:srgbClr val="0F1115"/>
                </a:solidFill>
                <a:effectLst/>
              </a:rPr>
              <a:t>titer (acute and convalescent serum)</a:t>
            </a:r>
          </a:p>
          <a:p>
            <a:pPr algn="l" rtl="0">
              <a:buFont typeface="Arial" panose="020B0604020202020204" pitchFamily="34" charset="0"/>
              <a:buChar char="•"/>
            </a:pPr>
            <a:r>
              <a:rPr lang="en-US" sz="1800" b="0" i="0" dirty="0">
                <a:solidFill>
                  <a:srgbClr val="0F1115"/>
                </a:solidFill>
                <a:effectLst/>
              </a:rPr>
              <a:t>IgG </a:t>
            </a:r>
            <a:r>
              <a:rPr lang="sr-Cyrl-RS" sz="1800" b="0" i="0" dirty="0">
                <a:solidFill>
                  <a:srgbClr val="0F1115"/>
                </a:solidFill>
                <a:effectLst/>
              </a:rPr>
              <a:t>avidity: low = recent infection (3–4 months), high = old infection</a:t>
            </a:r>
          </a:p>
          <a:p>
            <a:pPr algn="l" rtl="0">
              <a:buFont typeface="Wingdings" panose="05000000000000000000" pitchFamily="2" charset="2"/>
              <a:buChar char="v"/>
            </a:pPr>
            <a:r>
              <a:rPr lang="en-US" sz="1800" b="0" i="0" dirty="0">
                <a:solidFill>
                  <a:schemeClr val="accent1">
                    <a:lumMod val="75000"/>
                  </a:schemeClr>
                </a:solidFill>
                <a:effectLst/>
              </a:rPr>
              <a:t>RT-PCR: </a:t>
            </a:r>
            <a:r>
              <a:rPr lang="sr-Cyrl-RS" sz="1800" b="0" i="0" dirty="0">
                <a:solidFill>
                  <a:schemeClr val="accent1">
                    <a:lumMod val="75000"/>
                  </a:schemeClr>
                </a:solidFill>
                <a:effectLst/>
              </a:rPr>
              <a:t>detection of viral RNA</a:t>
            </a:r>
            <a:r>
              <a:rPr lang="en-US" sz="1800" b="0" i="0" dirty="0">
                <a:solidFill>
                  <a:schemeClr val="accent1">
                    <a:lumMod val="75000"/>
                  </a:schemeClr>
                </a:solidFill>
                <a:effectLst/>
              </a:rPr>
              <a:t> </a:t>
            </a:r>
            <a:r>
              <a:rPr lang="sr-Cyrl-RS" sz="1800" b="0" i="0" dirty="0">
                <a:solidFill>
                  <a:srgbClr val="0F1115"/>
                </a:solidFill>
                <a:effectLst/>
              </a:rPr>
              <a:t>from nasopharyngeal swab, blood, urine, amniotic fluid</a:t>
            </a:r>
          </a:p>
          <a:p>
            <a:pPr algn="l" rtl="0">
              <a:buFont typeface="Wingdings" panose="05000000000000000000" pitchFamily="2" charset="2"/>
              <a:buChar char="v"/>
            </a:pPr>
            <a:r>
              <a:rPr lang="sr-Cyrl-RS" sz="1800" b="0" i="0" dirty="0">
                <a:solidFill>
                  <a:schemeClr val="accent1">
                    <a:lumMod val="75000"/>
                  </a:schemeClr>
                </a:solidFill>
                <a:effectLst/>
              </a:rPr>
              <a:t>Virus culture:</a:t>
            </a:r>
            <a:r>
              <a:rPr lang="en-US" sz="1800" b="0" i="0" dirty="0">
                <a:solidFill>
                  <a:schemeClr val="accent1">
                    <a:lumMod val="75000"/>
                  </a:schemeClr>
                </a:solidFill>
                <a:effectLst/>
              </a:rPr>
              <a:t> </a:t>
            </a:r>
            <a:r>
              <a:rPr lang="sr-Cyrl-RS" sz="1800" b="0" i="0" dirty="0">
                <a:solidFill>
                  <a:srgbClr val="0F1115"/>
                </a:solidFill>
                <a:effectLst/>
              </a:rPr>
              <a:t>can be isolated from nasopharynx, blood, urine, amniotic fluid</a:t>
            </a:r>
          </a:p>
          <a:p>
            <a:pPr algn="l" rtl="0">
              <a:buFont typeface="Arial" panose="020B0604020202020204" pitchFamily="34" charset="0"/>
              <a:buChar char="•"/>
            </a:pPr>
            <a:r>
              <a:rPr lang="en-US" sz="1800" b="0" i="0" dirty="0">
                <a:solidFill>
                  <a:srgbClr val="0F1115"/>
                </a:solidFill>
                <a:effectLst/>
              </a:rPr>
              <a:t>Grows on Vero and RK-13 cell lines (CPE is slow)</a:t>
            </a:r>
          </a:p>
          <a:p>
            <a:pPr algn="l" rtl="0">
              <a:buFont typeface="Arial" panose="020B0604020202020204" pitchFamily="34" charset="0"/>
              <a:buChar char="•"/>
            </a:pPr>
            <a:r>
              <a:rPr lang="en-US" sz="1800" b="0" i="0" dirty="0">
                <a:solidFill>
                  <a:srgbClr val="0F1115"/>
                </a:solidFill>
                <a:effectLst/>
              </a:rPr>
              <a:t>Screening of pregnant women: mandatory IgG testing at the first examination</a:t>
            </a:r>
            <a:br>
              <a:rPr lang="sr-Cyrl-RS" sz="1800" dirty="0"/>
            </a:br>
            <a:endParaRPr lang="ru-RU" sz="1800" dirty="0"/>
          </a:p>
        </p:txBody>
      </p:sp>
    </p:spTree>
    <p:extLst>
      <p:ext uri="{BB962C8B-B14F-4D97-AF65-F5344CB8AC3E}">
        <p14:creationId xmlns:p14="http://schemas.microsoft.com/office/powerpoint/2010/main" val="397270819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5088"/>
            <a:ext cx="9144000" cy="971551"/>
          </a:xfrm>
          <a:solidFill>
            <a:schemeClr val="bg2">
              <a:lumMod val="90000"/>
            </a:schemeClr>
          </a:solidFill>
        </p:spPr>
        <p:txBody>
          <a:bodyPr rtlCol="0">
            <a:noAutofit/>
          </a:bodyPr>
          <a:lstStyle/>
          <a:p>
            <a:pPr algn="l" rtl="0"/>
            <a:r>
              <a:rPr lang="ru-RU" sz="2800" b="1" dirty="0">
                <a:solidFill>
                  <a:schemeClr val="accent1">
                    <a:lumMod val="75000"/>
                  </a:schemeClr>
                </a:solidFill>
              </a:rPr>
              <a:t>Diagnosis of congenital rubella</a:t>
            </a:r>
            <a:endParaRPr lang="en-US" sz="2800" dirty="0">
              <a:solidFill>
                <a:schemeClr val="accent1">
                  <a:lumMod val="75000"/>
                </a:schemeClr>
              </a:solidFill>
            </a:endParaRPr>
          </a:p>
        </p:txBody>
      </p:sp>
      <p:sp>
        <p:nvSpPr>
          <p:cNvPr id="5" name="Content Placeholder 4">
            <a:extLst>
              <a:ext uri="{FF2B5EF4-FFF2-40B4-BE49-F238E27FC236}">
                <a16:creationId xmlns:a16="http://schemas.microsoft.com/office/drawing/2014/main" id="{31E04E06-C9A4-4E8B-A0E5-FD92A3A8CD4B}"/>
              </a:ext>
            </a:extLst>
          </p:cNvPr>
          <p:cNvSpPr>
            <a:spLocks noGrp="1"/>
          </p:cNvSpPr>
          <p:nvPr>
            <p:ph idx="1"/>
          </p:nvPr>
        </p:nvSpPr>
        <p:spPr>
          <a:xfrm>
            <a:off x="0" y="954156"/>
            <a:ext cx="9144000" cy="4525963"/>
          </a:xfrm>
        </p:spPr>
        <p:txBody>
          <a:bodyPr/>
          <a:lstStyle/>
          <a:p>
            <a:pPr marL="0" indent="0" algn="l" rtl="0">
              <a:buNone/>
            </a:pPr>
            <a:r>
              <a:rPr lang="en-US" sz="1400" b="0" i="0" dirty="0">
                <a:solidFill>
                  <a:srgbClr val="FF0000"/>
                </a:solidFill>
                <a:effectLst/>
              </a:rPr>
              <a:t>Prenatal diagnosis:</a:t>
            </a:r>
          </a:p>
          <a:p>
            <a:r>
              <a:rPr lang="en-US" sz="1400" b="0" i="0" dirty="0">
                <a:effectLst/>
              </a:rPr>
              <a:t>PCR of amniotic fluid for detection of viral RNA</a:t>
            </a:r>
          </a:p>
          <a:p>
            <a:r>
              <a:rPr lang="en-US" sz="1400" b="0" i="0" dirty="0">
                <a:effectLst/>
              </a:rPr>
              <a:t>Fetal ultrasound: cardiac defects, microcephaly, IUGR</a:t>
            </a:r>
          </a:p>
          <a:p>
            <a:pPr marL="0" indent="0" algn="l" rtl="0">
              <a:buNone/>
            </a:pPr>
            <a:r>
              <a:rPr lang="en-US" sz="1400" b="0" i="0" dirty="0">
                <a:solidFill>
                  <a:srgbClr val="FF0000"/>
                </a:solidFill>
                <a:effectLst/>
              </a:rPr>
              <a:t>Postnatal diagnosis (confirmation of congenital infection):</a:t>
            </a:r>
          </a:p>
          <a:p>
            <a:r>
              <a:rPr lang="en-US" sz="1400" b="0" i="0" dirty="0">
                <a:effectLst/>
              </a:rPr>
              <a:t>IgM antibodies in the newborn's serum (does not cross the placenta, if positive = fetal synthesis)</a:t>
            </a:r>
          </a:p>
          <a:p>
            <a:r>
              <a:rPr lang="en-US" sz="1400" b="0" i="0" dirty="0">
                <a:effectLst/>
              </a:rPr>
              <a:t>Persistent IgG titer after 6–12 months (maternal IgG antibodies decline, fetal ones persist)</a:t>
            </a:r>
          </a:p>
          <a:p>
            <a:r>
              <a:rPr lang="en-US" sz="1400" b="0" i="0" dirty="0">
                <a:effectLst/>
              </a:rPr>
              <a:t>Virus isolation or RT-PCR from the nasopharynx, urine, blood, CSF of the newborn</a:t>
            </a:r>
          </a:p>
          <a:p>
            <a:r>
              <a:rPr lang="en-US" sz="1400" b="0" i="0" dirty="0">
                <a:effectLst/>
              </a:rPr>
              <a:t>Newborns with congenital rubella shed the virus for months – isolation measures are necessary</a:t>
            </a:r>
          </a:p>
          <a:p>
            <a:pPr marL="0" indent="0" algn="l" rtl="0">
              <a:buNone/>
            </a:pPr>
            <a:endParaRPr lang="en-US" sz="1400" b="0" i="0" dirty="0">
              <a:solidFill>
                <a:srgbClr val="FF0000"/>
              </a:solidFill>
              <a:effectLst/>
            </a:endParaRPr>
          </a:p>
          <a:p>
            <a:pPr marL="0" indent="0" algn="l" rtl="0">
              <a:buNone/>
            </a:pPr>
            <a:br>
              <a:rPr lang="sr-Cyrl-RS" sz="1400" dirty="0"/>
            </a:br>
            <a:endParaRPr lang="ru-RU" sz="1400" dirty="0"/>
          </a:p>
        </p:txBody>
      </p:sp>
      <p:pic>
        <p:nvPicPr>
          <p:cNvPr id="4" name="Picture 3">
            <a:extLst>
              <a:ext uri="{FF2B5EF4-FFF2-40B4-BE49-F238E27FC236}">
                <a16:creationId xmlns:a16="http://schemas.microsoft.com/office/drawing/2014/main" id="{9D30EFC4-AFC5-477F-9FBB-4FAE97DE672B}"/>
              </a:ext>
            </a:extLst>
          </p:cNvPr>
          <p:cNvPicPr>
            <a:picLocks noChangeAspect="1"/>
          </p:cNvPicPr>
          <p:nvPr/>
        </p:nvPicPr>
        <p:blipFill>
          <a:blip r:embed="rId2"/>
          <a:stretch>
            <a:fillRect/>
          </a:stretch>
        </p:blipFill>
        <p:spPr>
          <a:xfrm>
            <a:off x="2588146" y="3689629"/>
            <a:ext cx="5655277" cy="3168371"/>
          </a:xfrm>
          <a:prstGeom prst="rect">
            <a:avLst/>
          </a:prstGeom>
        </p:spPr>
      </p:pic>
      <p:sp>
        <p:nvSpPr>
          <p:cNvPr id="6" name="TextBox 5">
            <a:extLst>
              <a:ext uri="{FF2B5EF4-FFF2-40B4-BE49-F238E27FC236}">
                <a16:creationId xmlns:a16="http://schemas.microsoft.com/office/drawing/2014/main" id="{2952A66B-8A5C-422A-83E6-C7EB2CC63DD1}"/>
              </a:ext>
            </a:extLst>
          </p:cNvPr>
          <p:cNvSpPr txBox="1"/>
          <p:nvPr/>
        </p:nvSpPr>
        <p:spPr>
          <a:xfrm>
            <a:off x="467544" y="5903844"/>
            <a:ext cx="2088232" cy="738664"/>
          </a:xfrm>
          <a:prstGeom prst="rect">
            <a:avLst/>
          </a:prstGeom>
          <a:noFill/>
        </p:spPr>
        <p:txBody>
          <a:bodyPr wrap="square" rtlCol="0">
            <a:spAutoFit/>
          </a:bodyPr>
          <a:lstStyle/>
          <a:p>
            <a:pPr algn="l" rtl="0"/>
            <a:r>
              <a:rPr lang="sr-Cyrl-RS" sz="1400" dirty="0">
                <a:latin typeface="+mn-lt"/>
              </a:rPr>
              <a:t>Persistence of virus and antibodies after congenital rubella</a:t>
            </a:r>
            <a:endParaRPr lang="en-US" sz="1400" dirty="0">
              <a:latin typeface="+mn-lt"/>
            </a:endParaRPr>
          </a:p>
        </p:txBody>
      </p:sp>
    </p:spTree>
    <p:extLst>
      <p:ext uri="{BB962C8B-B14F-4D97-AF65-F5344CB8AC3E}">
        <p14:creationId xmlns:p14="http://schemas.microsoft.com/office/powerpoint/2010/main" val="367926904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5088"/>
            <a:ext cx="9144000" cy="971551"/>
          </a:xfrm>
          <a:solidFill>
            <a:schemeClr val="bg2">
              <a:lumMod val="90000"/>
            </a:schemeClr>
          </a:solidFill>
        </p:spPr>
        <p:txBody>
          <a:bodyPr rtlCol="0">
            <a:noAutofit/>
          </a:bodyPr>
          <a:lstStyle/>
          <a:p>
            <a:pPr algn="l" rtl="0"/>
            <a:r>
              <a:rPr lang="ru-RU" sz="2800" b="1" dirty="0">
                <a:solidFill>
                  <a:schemeClr val="accent1">
                    <a:lumMod val="75000"/>
                  </a:schemeClr>
                </a:solidFill>
              </a:rPr>
              <a:t>Rubella prevention</a:t>
            </a:r>
            <a:endParaRPr lang="en-US" sz="2800" dirty="0">
              <a:solidFill>
                <a:schemeClr val="accent1">
                  <a:lumMod val="75000"/>
                </a:schemeClr>
              </a:solidFill>
            </a:endParaRPr>
          </a:p>
        </p:txBody>
      </p:sp>
      <p:sp>
        <p:nvSpPr>
          <p:cNvPr id="5" name="Content Placeholder 4">
            <a:extLst>
              <a:ext uri="{FF2B5EF4-FFF2-40B4-BE49-F238E27FC236}">
                <a16:creationId xmlns:a16="http://schemas.microsoft.com/office/drawing/2014/main" id="{31E04E06-C9A4-4E8B-A0E5-FD92A3A8CD4B}"/>
              </a:ext>
            </a:extLst>
          </p:cNvPr>
          <p:cNvSpPr>
            <a:spLocks noGrp="1"/>
          </p:cNvSpPr>
          <p:nvPr>
            <p:ph idx="1"/>
          </p:nvPr>
        </p:nvSpPr>
        <p:spPr/>
        <p:txBody>
          <a:bodyPr/>
          <a:lstStyle/>
          <a:p>
            <a:pPr algn="l" rtl="0">
              <a:buFont typeface="Arial" panose="020B0604020202020204" pitchFamily="34" charset="0"/>
              <a:buChar char="•"/>
            </a:pPr>
            <a:r>
              <a:rPr lang="en-US" sz="1800" b="0" i="0" dirty="0">
                <a:solidFill>
                  <a:srgbClr val="0F1115"/>
                </a:solidFill>
                <a:effectLst/>
              </a:rPr>
              <a:t>Live attenuated vaccine (RA 27/3 strain, grown on human diploid fibroblasts)</a:t>
            </a:r>
          </a:p>
          <a:p>
            <a:pPr algn="l" rtl="0">
              <a:buFont typeface="Arial" panose="020B0604020202020204" pitchFamily="34" charset="0"/>
              <a:buChar char="•"/>
            </a:pPr>
            <a:r>
              <a:rPr lang="en-US" sz="1800" b="0" i="0" dirty="0">
                <a:solidFill>
                  <a:srgbClr val="0F1115"/>
                </a:solidFill>
                <a:effectLst/>
              </a:rPr>
              <a:t>Part of the MMR vaccine (measles, mumps, rubella)</a:t>
            </a:r>
          </a:p>
          <a:p>
            <a:pPr algn="l" rtl="0">
              <a:buFont typeface="Arial" panose="020B0604020202020204" pitchFamily="34" charset="0"/>
              <a:buChar char="•"/>
            </a:pPr>
            <a:r>
              <a:rPr lang="en-US" sz="1800" b="0" i="0" dirty="0">
                <a:solidFill>
                  <a:srgbClr val="0F1115"/>
                </a:solidFill>
                <a:effectLst/>
              </a:rPr>
              <a:t>First dose: 12–15 months; second dose: 4–6 years</a:t>
            </a:r>
          </a:p>
          <a:p>
            <a:pPr algn="l" rtl="0">
              <a:buFont typeface="Arial" panose="020B0604020202020204" pitchFamily="34" charset="0"/>
              <a:buChar char="•"/>
            </a:pPr>
            <a:r>
              <a:rPr lang="en-US" sz="1800" b="0" i="0" dirty="0">
                <a:solidFill>
                  <a:srgbClr val="0F1115"/>
                </a:solidFill>
                <a:effectLst/>
              </a:rPr>
              <a:t>Immunity after vaccination: &gt;95%, long-lasting (probably lifelong)</a:t>
            </a:r>
          </a:p>
          <a:p>
            <a:pPr algn="l" rtl="0">
              <a:buFont typeface="Arial" panose="020B0604020202020204" pitchFamily="34" charset="0"/>
              <a:buChar char="•"/>
            </a:pPr>
            <a:r>
              <a:rPr lang="en-US" sz="1800" b="0" i="0" dirty="0">
                <a:solidFill>
                  <a:srgbClr val="0F1115"/>
                </a:solidFill>
                <a:effectLst/>
              </a:rPr>
              <a:t>Contraindicated in pregnancy (theoretical risk); postpartum vaccination for seronegative women</a:t>
            </a:r>
          </a:p>
          <a:p>
            <a:pPr algn="l" rtl="0">
              <a:buFont typeface="Arial" panose="020B0604020202020204" pitchFamily="34" charset="0"/>
              <a:buChar char="•"/>
            </a:pPr>
            <a:r>
              <a:rPr lang="en-US" sz="1800" b="0" i="0" dirty="0">
                <a:solidFill>
                  <a:srgbClr val="0F1115"/>
                </a:solidFill>
                <a:effectLst/>
              </a:rPr>
              <a:t>Post-exposure prophylaxis: vaccine within 72 hours can prevent/attenuate the illness</a:t>
            </a:r>
          </a:p>
          <a:p>
            <a:pPr algn="l" rtl="0">
              <a:buFont typeface="Arial" panose="020B0604020202020204" pitchFamily="34" charset="0"/>
              <a:buChar char="•"/>
            </a:pPr>
            <a:r>
              <a:rPr lang="en-US" sz="1800" b="0" i="0" dirty="0">
                <a:solidFill>
                  <a:srgbClr val="0F1115"/>
                </a:solidFill>
                <a:effectLst/>
              </a:rPr>
              <a:t>Immunoglobulin for pregnant women exposed to rubella: does not prevent infection, but may attenuate symptoms</a:t>
            </a:r>
          </a:p>
          <a:p>
            <a:pPr algn="l" rtl="0">
              <a:buFont typeface="Arial" panose="020B0604020202020204" pitchFamily="34" charset="0"/>
              <a:buChar char="•"/>
            </a:pPr>
            <a:r>
              <a:rPr lang="en-US" sz="1800" b="0" i="0" dirty="0">
                <a:solidFill>
                  <a:srgbClr val="0F1115"/>
                </a:solidFill>
                <a:effectLst/>
              </a:rPr>
              <a:t>Screening of all pregnant women for IgG antibodies (mandatory)</a:t>
            </a:r>
          </a:p>
          <a:p>
            <a:pPr algn="l" rtl="0">
              <a:buFont typeface="Arial" panose="020B0604020202020204" pitchFamily="34" charset="0"/>
              <a:buChar char="•"/>
            </a:pPr>
            <a:r>
              <a:rPr lang="en-US" sz="1800" b="0" i="0" dirty="0">
                <a:solidFill>
                  <a:srgbClr val="0F1115"/>
                </a:solidFill>
                <a:effectLst/>
              </a:rPr>
              <a:t>WHO goal: elimination of rubella and congenital rubella syndrome</a:t>
            </a:r>
            <a:br>
              <a:rPr lang="sr-Cyrl-RS" sz="1800" dirty="0"/>
            </a:br>
            <a:endParaRPr lang="ru-RU" sz="1800" dirty="0"/>
          </a:p>
        </p:txBody>
      </p:sp>
    </p:spTree>
    <p:extLst>
      <p:ext uri="{BB962C8B-B14F-4D97-AF65-F5344CB8AC3E}">
        <p14:creationId xmlns:p14="http://schemas.microsoft.com/office/powerpoint/2010/main" val="88318510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5088"/>
            <a:ext cx="9144000" cy="971551"/>
          </a:xfrm>
          <a:solidFill>
            <a:schemeClr val="bg2">
              <a:lumMod val="90000"/>
            </a:schemeClr>
          </a:solidFill>
        </p:spPr>
        <p:txBody>
          <a:bodyPr rtlCol="0">
            <a:noAutofit/>
          </a:bodyPr>
          <a:lstStyle/>
          <a:p>
            <a:pPr algn="l" rtl="0"/>
            <a:r>
              <a:rPr lang="ru-RU" sz="2800" b="1" dirty="0">
                <a:solidFill>
                  <a:schemeClr val="accent1">
                    <a:lumMod val="75000"/>
                  </a:schemeClr>
                </a:solidFill>
              </a:rPr>
              <a:t>Poxyviruses (</a:t>
            </a:r>
            <a:r>
              <a:rPr lang="en-US" sz="2800" b="1" i="1" dirty="0">
                <a:solidFill>
                  <a:schemeClr val="accent1">
                    <a:lumMod val="75000"/>
                  </a:schemeClr>
                </a:solidFill>
              </a:rPr>
              <a:t>Poxviridae</a:t>
            </a:r>
            <a:r>
              <a:rPr lang="en-US" sz="2800" b="1" dirty="0">
                <a:solidFill>
                  <a:schemeClr val="accent1">
                    <a:lumMod val="75000"/>
                  </a:schemeClr>
                </a:solidFill>
              </a:rPr>
              <a:t>) –</a:t>
            </a:r>
            <a:r>
              <a:rPr lang="ru-RU" sz="2800" b="1" dirty="0">
                <a:solidFill>
                  <a:schemeClr val="accent1">
                    <a:lumMod val="75000"/>
                  </a:schemeClr>
                </a:solidFill>
              </a:rPr>
              <a:t>basic features</a:t>
            </a:r>
            <a:endParaRPr lang="en-US" sz="2800" dirty="0">
              <a:solidFill>
                <a:schemeClr val="accent1">
                  <a:lumMod val="75000"/>
                </a:schemeClr>
              </a:solidFill>
            </a:endParaRPr>
          </a:p>
        </p:txBody>
      </p:sp>
      <p:sp>
        <p:nvSpPr>
          <p:cNvPr id="5" name="Content Placeholder 4">
            <a:extLst>
              <a:ext uri="{FF2B5EF4-FFF2-40B4-BE49-F238E27FC236}">
                <a16:creationId xmlns:a16="http://schemas.microsoft.com/office/drawing/2014/main" id="{31E04E06-C9A4-4E8B-A0E5-FD92A3A8CD4B}"/>
              </a:ext>
            </a:extLst>
          </p:cNvPr>
          <p:cNvSpPr>
            <a:spLocks noGrp="1"/>
          </p:cNvSpPr>
          <p:nvPr>
            <p:ph idx="1"/>
          </p:nvPr>
        </p:nvSpPr>
        <p:spPr>
          <a:xfrm>
            <a:off x="143508" y="1052736"/>
            <a:ext cx="8856984" cy="4525963"/>
          </a:xfrm>
        </p:spPr>
        <p:txBody>
          <a:bodyPr/>
          <a:lstStyle/>
          <a:p>
            <a:pPr marL="0" marR="0" algn="l" rtl="0">
              <a:lnSpc>
                <a:spcPct val="107000"/>
              </a:lnSpc>
              <a:spcBef>
                <a:spcPts val="0"/>
              </a:spcBef>
              <a:spcAft>
                <a:spcPts val="800"/>
              </a:spcAft>
            </a:pPr>
            <a:r>
              <a:rPr lang="en-US" sz="1600" dirty="0">
                <a:effectLst/>
                <a:ea typeface="Calibri" panose="020F0502020204030204" pitchFamily="34" charset="0"/>
                <a:cs typeface="Times New Roman" panose="02020603050405020304" pitchFamily="18" charset="0"/>
              </a:rPr>
              <a:t>The largest and most complex animal viruses (240 nm × 300 nm)</a:t>
            </a:r>
          </a:p>
          <a:p>
            <a:pPr marL="0" marR="0" algn="l" rtl="0">
              <a:lnSpc>
                <a:spcPct val="107000"/>
              </a:lnSpc>
              <a:spcBef>
                <a:spcPts val="0"/>
              </a:spcBef>
              <a:spcAft>
                <a:spcPts val="800"/>
              </a:spcAft>
            </a:pPr>
            <a:r>
              <a:rPr lang="en-US" sz="1600" dirty="0">
                <a:effectLst/>
                <a:ea typeface="Calibri" panose="020F0502020204030204" pitchFamily="34" charset="0"/>
                <a:cs typeface="Times New Roman" panose="02020603050405020304" pitchFamily="18" charset="0"/>
              </a:rPr>
              <a:t>Linear double-stranded DNA, 130–375 </a:t>
            </a:r>
            <a:r>
              <a:rPr lang="en-US" sz="1600" dirty="0" err="1">
                <a:effectLst/>
                <a:ea typeface="Calibri" panose="020F0502020204030204" pitchFamily="34" charset="0"/>
                <a:cs typeface="Times New Roman" panose="02020603050405020304" pitchFamily="18" charset="0"/>
              </a:rPr>
              <a:t>kbp</a:t>
            </a:r>
            <a:r>
              <a:rPr lang="en-US" sz="1600" dirty="0">
                <a:effectLst/>
                <a:ea typeface="Calibri" panose="020F0502020204030204" pitchFamily="34" charset="0"/>
                <a:cs typeface="Times New Roman" panose="02020603050405020304" pitchFamily="18" charset="0"/>
              </a:rPr>
              <a:t> in length (enough for &gt;200 proteins)</a:t>
            </a:r>
          </a:p>
          <a:p>
            <a:pPr marL="0" marR="0" algn="l" rtl="0">
              <a:lnSpc>
                <a:spcPct val="107000"/>
              </a:lnSpc>
              <a:spcBef>
                <a:spcPts val="0"/>
              </a:spcBef>
              <a:spcAft>
                <a:spcPts val="800"/>
              </a:spcAft>
            </a:pPr>
            <a:r>
              <a:rPr lang="en-US" sz="1600" dirty="0">
                <a:effectLst/>
                <a:ea typeface="Calibri" panose="020F0502020204030204" pitchFamily="34" charset="0"/>
                <a:cs typeface="Times New Roman" panose="02020603050405020304" pitchFamily="18" charset="0"/>
              </a:rPr>
              <a:t>Replication in the cytoplasm – unique among DNA viruses (carry their own RNA polymerase)</a:t>
            </a:r>
          </a:p>
          <a:p>
            <a:pPr marL="0" marR="0" algn="l" rtl="0">
              <a:lnSpc>
                <a:spcPct val="107000"/>
              </a:lnSpc>
              <a:spcBef>
                <a:spcPts val="0"/>
              </a:spcBef>
              <a:spcAft>
                <a:spcPts val="800"/>
              </a:spcAft>
            </a:pPr>
            <a:r>
              <a:rPr lang="en-US" sz="1600" dirty="0">
                <a:effectLst/>
                <a:ea typeface="Calibri" panose="020F0502020204030204" pitchFamily="34" charset="0"/>
                <a:cs typeface="Times New Roman" panose="02020603050405020304" pitchFamily="18" charset="0"/>
              </a:rPr>
              <a:t>Structure: brick-shaped or oval, complex symmetry, outer membrane derived from the Golgi apparatus</a:t>
            </a:r>
          </a:p>
          <a:p>
            <a:pPr marL="0" marR="0" algn="l" rtl="0">
              <a:lnSpc>
                <a:spcPct val="107000"/>
              </a:lnSpc>
              <a:spcBef>
                <a:spcPts val="0"/>
              </a:spcBef>
              <a:spcAft>
                <a:spcPts val="800"/>
              </a:spcAft>
            </a:pPr>
            <a:r>
              <a:rPr lang="en-US" sz="1600" dirty="0">
                <a:effectLst/>
                <a:ea typeface="Calibri" panose="020F0502020204030204" pitchFamily="34" charset="0"/>
                <a:cs typeface="Times New Roman" panose="02020603050405020304" pitchFamily="18" charset="0"/>
              </a:rPr>
              <a:t>Two forms of infectious particles: INTRACELLULAR MATURE VIRION (IMV) and EXTRACELLULAR ENVELOPED VIRION (EEV)</a:t>
            </a:r>
          </a:p>
          <a:p>
            <a:pPr marL="0" marR="0" algn="l" rtl="0">
              <a:lnSpc>
                <a:spcPct val="107000"/>
              </a:lnSpc>
              <a:spcBef>
                <a:spcPts val="0"/>
              </a:spcBef>
              <a:spcAft>
                <a:spcPts val="800"/>
              </a:spcAft>
            </a:pPr>
            <a:r>
              <a:rPr lang="en-US" sz="1600" dirty="0">
                <a:effectLst/>
                <a:ea typeface="Calibri" panose="020F0502020204030204" pitchFamily="34" charset="0"/>
                <a:cs typeface="Times New Roman" panose="02020603050405020304" pitchFamily="18" charset="0"/>
              </a:rPr>
              <a:t>IMV: released by cell lysis, stable in the external environment, the main form for transmission between hosts</a:t>
            </a:r>
          </a:p>
          <a:p>
            <a:pPr marL="0" marR="0" algn="l" rtl="0">
              <a:lnSpc>
                <a:spcPct val="107000"/>
              </a:lnSpc>
              <a:spcBef>
                <a:spcPts val="0"/>
              </a:spcBef>
              <a:spcAft>
                <a:spcPts val="800"/>
              </a:spcAft>
            </a:pPr>
            <a:r>
              <a:rPr lang="en-US" sz="1600" dirty="0">
                <a:effectLst/>
                <a:ea typeface="Calibri" panose="020F0502020204030204" pitchFamily="34" charset="0"/>
                <a:cs typeface="Times New Roman" panose="02020603050405020304" pitchFamily="18" charset="0"/>
              </a:rPr>
              <a:t>EEV: exits by exocytosis without cell lysis, responsible for viral spread within the host</a:t>
            </a:r>
          </a:p>
          <a:p>
            <a:pPr marL="0" marR="0" algn="l" rtl="0">
              <a:lnSpc>
                <a:spcPct val="107000"/>
              </a:lnSpc>
              <a:spcBef>
                <a:spcPts val="0"/>
              </a:spcBef>
              <a:spcAft>
                <a:spcPts val="800"/>
              </a:spcAft>
            </a:pPr>
            <a:r>
              <a:rPr lang="en-US" sz="1600" dirty="0">
                <a:effectLst/>
                <a:ea typeface="Calibri" panose="020F0502020204030204" pitchFamily="34" charset="0"/>
                <a:cs typeface="Times New Roman" panose="02020603050405020304" pitchFamily="18" charset="0"/>
              </a:rPr>
              <a:t>Includes human pathogens and animal viruses</a:t>
            </a:r>
            <a:endParaRPr lang="ru-RU" sz="1800" dirty="0"/>
          </a:p>
        </p:txBody>
      </p:sp>
      <p:pic>
        <p:nvPicPr>
          <p:cNvPr id="4" name="Picture 3">
            <a:extLst>
              <a:ext uri="{FF2B5EF4-FFF2-40B4-BE49-F238E27FC236}">
                <a16:creationId xmlns:a16="http://schemas.microsoft.com/office/drawing/2014/main" id="{CD44FD59-FF39-4452-BC99-992B34048A41}"/>
              </a:ext>
            </a:extLst>
          </p:cNvPr>
          <p:cNvPicPr>
            <a:picLocks noChangeAspect="1"/>
          </p:cNvPicPr>
          <p:nvPr/>
        </p:nvPicPr>
        <p:blipFill>
          <a:blip r:embed="rId2"/>
          <a:stretch>
            <a:fillRect/>
          </a:stretch>
        </p:blipFill>
        <p:spPr>
          <a:xfrm>
            <a:off x="5411673" y="4602254"/>
            <a:ext cx="3732327" cy="2268669"/>
          </a:xfrm>
          <a:prstGeom prst="rect">
            <a:avLst/>
          </a:prstGeom>
        </p:spPr>
      </p:pic>
    </p:spTree>
    <p:extLst>
      <p:ext uri="{BB962C8B-B14F-4D97-AF65-F5344CB8AC3E}">
        <p14:creationId xmlns:p14="http://schemas.microsoft.com/office/powerpoint/2010/main" val="50784943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5088"/>
            <a:ext cx="9144000" cy="971551"/>
          </a:xfrm>
          <a:solidFill>
            <a:schemeClr val="bg2">
              <a:lumMod val="90000"/>
            </a:schemeClr>
          </a:solidFill>
        </p:spPr>
        <p:txBody>
          <a:bodyPr rtlCol="0">
            <a:noAutofit/>
          </a:bodyPr>
          <a:lstStyle/>
          <a:p>
            <a:pPr algn="l" rtl="0"/>
            <a:r>
              <a:rPr lang="ru-RU" sz="2800" b="1" dirty="0">
                <a:solidFill>
                  <a:schemeClr val="accent1">
                    <a:lumMod val="75000"/>
                  </a:schemeClr>
                </a:solidFill>
              </a:rPr>
              <a:t>Classification of poxviruses – genus</a:t>
            </a:r>
            <a:r>
              <a:rPr lang="en-US" sz="2800" b="1" dirty="0">
                <a:solidFill>
                  <a:schemeClr val="accent1">
                    <a:lumMod val="75000"/>
                  </a:schemeClr>
                </a:solidFill>
              </a:rPr>
              <a:t> </a:t>
            </a:r>
            <a:r>
              <a:rPr lang="en-US" sz="2800" b="1" dirty="0" err="1">
                <a:solidFill>
                  <a:schemeClr val="accent1">
                    <a:lumMod val="75000"/>
                  </a:schemeClr>
                </a:solidFill>
              </a:rPr>
              <a:t>Orthopoxvirus</a:t>
            </a:r>
            <a:endParaRPr lang="en-US" sz="2800" dirty="0">
              <a:solidFill>
                <a:schemeClr val="accent1">
                  <a:lumMod val="75000"/>
                </a:schemeClr>
              </a:solidFill>
            </a:endParaRPr>
          </a:p>
        </p:txBody>
      </p:sp>
      <p:sp>
        <p:nvSpPr>
          <p:cNvPr id="5" name="Content Placeholder 4">
            <a:extLst>
              <a:ext uri="{FF2B5EF4-FFF2-40B4-BE49-F238E27FC236}">
                <a16:creationId xmlns:a16="http://schemas.microsoft.com/office/drawing/2014/main" id="{31E04E06-C9A4-4E8B-A0E5-FD92A3A8CD4B}"/>
              </a:ext>
            </a:extLst>
          </p:cNvPr>
          <p:cNvSpPr>
            <a:spLocks noGrp="1"/>
          </p:cNvSpPr>
          <p:nvPr>
            <p:ph idx="1"/>
          </p:nvPr>
        </p:nvSpPr>
        <p:spPr/>
        <p:txBody>
          <a:bodyPr/>
          <a:lstStyle/>
          <a:p>
            <a:pPr marL="0" marR="0" algn="l" rtl="0">
              <a:lnSpc>
                <a:spcPct val="107000"/>
              </a:lnSpc>
              <a:spcBef>
                <a:spcPts val="0"/>
              </a:spcBef>
              <a:spcAft>
                <a:spcPts val="800"/>
              </a:spcAft>
            </a:pPr>
            <a:r>
              <a:rPr lang="en-US" sz="1800" dirty="0">
                <a:effectLst/>
                <a:ea typeface="Calibri" panose="020F0502020204030204" pitchFamily="34" charset="0"/>
                <a:cs typeface="Times New Roman" panose="02020603050405020304" pitchFamily="18" charset="0"/>
              </a:rPr>
              <a:t>The genus </a:t>
            </a:r>
            <a:r>
              <a:rPr lang="en-US" sz="1800" dirty="0" err="1">
                <a:effectLst/>
                <a:ea typeface="Calibri" panose="020F0502020204030204" pitchFamily="34" charset="0"/>
                <a:cs typeface="Times New Roman" panose="02020603050405020304" pitchFamily="18" charset="0"/>
              </a:rPr>
              <a:t>Orthopoxvirus</a:t>
            </a:r>
            <a:r>
              <a:rPr lang="en-US" sz="1800" dirty="0">
                <a:effectLst/>
                <a:ea typeface="Calibri" panose="020F0502020204030204" pitchFamily="34" charset="0"/>
                <a:cs typeface="Times New Roman" panose="02020603050405020304" pitchFamily="18" charset="0"/>
              </a:rPr>
              <a:t> includes the most important human pathogens:</a:t>
            </a:r>
          </a:p>
          <a:p>
            <a:pPr marL="0" marR="0" algn="l" rtl="0">
              <a:lnSpc>
                <a:spcPct val="107000"/>
              </a:lnSpc>
              <a:spcBef>
                <a:spcPts val="0"/>
              </a:spcBef>
              <a:spcAft>
                <a:spcPts val="800"/>
              </a:spcAft>
            </a:pPr>
            <a:r>
              <a:rPr lang="en-US" sz="1800" dirty="0">
                <a:effectLst/>
                <a:ea typeface="Calibri" panose="020F0502020204030204" pitchFamily="34" charset="0"/>
                <a:cs typeface="Times New Roman" panose="02020603050405020304" pitchFamily="18" charset="0"/>
              </a:rPr>
              <a:t>Variola virus (smallpox) – eradicated in nature (1980, WHO)</a:t>
            </a:r>
          </a:p>
          <a:p>
            <a:pPr marL="0" marR="0" algn="l" rtl="0">
              <a:lnSpc>
                <a:spcPct val="107000"/>
              </a:lnSpc>
              <a:spcBef>
                <a:spcPts val="0"/>
              </a:spcBef>
              <a:spcAft>
                <a:spcPts val="800"/>
              </a:spcAft>
            </a:pPr>
            <a:r>
              <a:rPr lang="en-US" sz="1800" dirty="0">
                <a:effectLst/>
                <a:ea typeface="Calibri" panose="020F0502020204030204" pitchFamily="34" charset="0"/>
                <a:cs typeface="Times New Roman" panose="02020603050405020304" pitchFamily="18" charset="0"/>
              </a:rPr>
              <a:t>Vaccinia virus – vaccine strain, prototype </a:t>
            </a:r>
            <a:r>
              <a:rPr lang="en-US" sz="1800" dirty="0" err="1">
                <a:effectLst/>
                <a:ea typeface="Calibri" panose="020F0502020204030204" pitchFamily="34" charset="0"/>
                <a:cs typeface="Times New Roman" panose="02020603050405020304" pitchFamily="18" charset="0"/>
              </a:rPr>
              <a:t>orthopoxvirus</a:t>
            </a:r>
            <a:endParaRPr lang="en-US" sz="1800" dirty="0">
              <a:effectLst/>
              <a:ea typeface="Calibri" panose="020F0502020204030204" pitchFamily="34" charset="0"/>
              <a:cs typeface="Times New Roman" panose="02020603050405020304" pitchFamily="18" charset="0"/>
            </a:endParaRPr>
          </a:p>
          <a:p>
            <a:pPr marL="0" marR="0" algn="l" rtl="0">
              <a:lnSpc>
                <a:spcPct val="107000"/>
              </a:lnSpc>
              <a:spcBef>
                <a:spcPts val="0"/>
              </a:spcBef>
              <a:spcAft>
                <a:spcPts val="800"/>
              </a:spcAft>
            </a:pPr>
            <a:r>
              <a:rPr lang="en-US" sz="1800" dirty="0">
                <a:effectLst/>
                <a:ea typeface="Calibri" panose="020F0502020204030204" pitchFamily="34" charset="0"/>
                <a:cs typeface="Times New Roman" panose="02020603050405020304" pitchFamily="18" charset="0"/>
              </a:rPr>
              <a:t>Monkeypox virus (</a:t>
            </a:r>
            <a:r>
              <a:rPr lang="en-US" sz="1800" dirty="0" err="1">
                <a:effectLst/>
                <a:ea typeface="Calibri" panose="020F0502020204030204" pitchFamily="34" charset="0"/>
                <a:cs typeface="Times New Roman" panose="02020603050405020304" pitchFamily="18" charset="0"/>
              </a:rPr>
              <a:t>mpox</a:t>
            </a:r>
            <a:r>
              <a:rPr lang="en-US" sz="1800" dirty="0">
                <a:effectLst/>
                <a:ea typeface="Calibri" panose="020F0502020204030204" pitchFamily="34" charset="0"/>
                <a:cs typeface="Times New Roman" panose="02020603050405020304" pitchFamily="18" charset="0"/>
              </a:rPr>
              <a:t>) – zoonosis, clinically similar to variola, currently the most important</a:t>
            </a:r>
          </a:p>
          <a:p>
            <a:pPr marL="0" marR="0" algn="l" rtl="0">
              <a:lnSpc>
                <a:spcPct val="107000"/>
              </a:lnSpc>
              <a:spcBef>
                <a:spcPts val="0"/>
              </a:spcBef>
              <a:spcAft>
                <a:spcPts val="800"/>
              </a:spcAft>
            </a:pPr>
            <a:r>
              <a:rPr lang="en-US" sz="1800" dirty="0">
                <a:effectLst/>
                <a:ea typeface="Calibri" panose="020F0502020204030204" pitchFamily="34" charset="0"/>
                <a:cs typeface="Times New Roman" panose="02020603050405020304" pitchFamily="18" charset="0"/>
              </a:rPr>
              <a:t>Cowpox virus – mild lesions in humans</a:t>
            </a:r>
          </a:p>
          <a:p>
            <a:pPr marL="0" marR="0" algn="l" rtl="0">
              <a:lnSpc>
                <a:spcPct val="107000"/>
              </a:lnSpc>
              <a:spcBef>
                <a:spcPts val="0"/>
              </a:spcBef>
              <a:spcAft>
                <a:spcPts val="800"/>
              </a:spcAft>
            </a:pPr>
            <a:r>
              <a:rPr lang="en-US" sz="1800" dirty="0">
                <a:effectLst/>
                <a:ea typeface="Calibri" panose="020F0502020204030204" pitchFamily="34" charset="0"/>
                <a:cs typeface="Times New Roman" panose="02020603050405020304" pitchFamily="18" charset="0"/>
              </a:rPr>
              <a:t>Other genera: </a:t>
            </a:r>
            <a:r>
              <a:rPr lang="en-US" sz="1800" dirty="0" err="1">
                <a:effectLst/>
                <a:ea typeface="Calibri" panose="020F0502020204030204" pitchFamily="34" charset="0"/>
                <a:cs typeface="Times New Roman" panose="02020603050405020304" pitchFamily="18" charset="0"/>
              </a:rPr>
              <a:t>Parapoxvirus</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Orf</a:t>
            </a:r>
            <a:r>
              <a:rPr lang="en-US" sz="1800" dirty="0">
                <a:effectLst/>
                <a:ea typeface="Calibri" panose="020F0502020204030204" pitchFamily="34" charset="0"/>
                <a:cs typeface="Times New Roman" panose="02020603050405020304" pitchFamily="18" charset="0"/>
              </a:rPr>
              <a:t> virus, milker's nodules), </a:t>
            </a:r>
            <a:r>
              <a:rPr lang="en-US" sz="1800" dirty="0" err="1">
                <a:effectLst/>
                <a:ea typeface="Calibri" panose="020F0502020204030204" pitchFamily="34" charset="0"/>
                <a:cs typeface="Times New Roman" panose="02020603050405020304" pitchFamily="18" charset="0"/>
              </a:rPr>
              <a:t>Molluscipoxvirus</a:t>
            </a:r>
            <a:r>
              <a:rPr lang="en-US" sz="1800" dirty="0">
                <a:effectLst/>
                <a:ea typeface="Calibri" panose="020F0502020204030204" pitchFamily="34" charset="0"/>
                <a:cs typeface="Times New Roman" panose="02020603050405020304" pitchFamily="18" charset="0"/>
              </a:rPr>
              <a:t> (Molluscum contagiosum), </a:t>
            </a:r>
            <a:r>
              <a:rPr lang="en-US" sz="1800" dirty="0" err="1">
                <a:effectLst/>
                <a:ea typeface="Calibri" panose="020F0502020204030204" pitchFamily="34" charset="0"/>
                <a:cs typeface="Times New Roman" panose="02020603050405020304" pitchFamily="18" charset="0"/>
              </a:rPr>
              <a:t>Yatapoxvirus</a:t>
            </a:r>
            <a:endParaRPr lang="ru-RU" sz="2000" dirty="0"/>
          </a:p>
        </p:txBody>
      </p:sp>
    </p:spTree>
    <p:extLst>
      <p:ext uri="{BB962C8B-B14F-4D97-AF65-F5344CB8AC3E}">
        <p14:creationId xmlns:p14="http://schemas.microsoft.com/office/powerpoint/2010/main" val="409393635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5088"/>
            <a:ext cx="9144000" cy="971551"/>
          </a:xfrm>
          <a:solidFill>
            <a:schemeClr val="bg2">
              <a:lumMod val="90000"/>
            </a:schemeClr>
          </a:solidFill>
        </p:spPr>
        <p:txBody>
          <a:bodyPr rtlCol="0">
            <a:noAutofit/>
          </a:bodyPr>
          <a:lstStyle/>
          <a:p>
            <a:pPr algn="l" rtl="0"/>
            <a:r>
              <a:rPr lang="ru-RU" sz="2800" b="1" i="1" dirty="0">
                <a:solidFill>
                  <a:schemeClr val="accent1">
                    <a:lumMod val="75000"/>
                  </a:schemeClr>
                </a:solidFill>
              </a:rPr>
              <a:t>Smallpox virus</a:t>
            </a:r>
            <a:r>
              <a:rPr lang="en-US" sz="2800" b="1" i="1" dirty="0">
                <a:solidFill>
                  <a:schemeClr val="accent1">
                    <a:lumMod val="75000"/>
                  </a:schemeClr>
                </a:solidFill>
              </a:rPr>
              <a:t> </a:t>
            </a:r>
            <a:r>
              <a:rPr lang="ru-RU" sz="2800" b="1" dirty="0">
                <a:solidFill>
                  <a:schemeClr val="accent1">
                    <a:lumMod val="75000"/>
                  </a:schemeClr>
                </a:solidFill>
              </a:rPr>
              <a:t>(smallpox) – historical significance</a:t>
            </a:r>
          </a:p>
        </p:txBody>
      </p:sp>
      <p:sp>
        <p:nvSpPr>
          <p:cNvPr id="5" name="Content Placeholder 4">
            <a:extLst>
              <a:ext uri="{FF2B5EF4-FFF2-40B4-BE49-F238E27FC236}">
                <a16:creationId xmlns:a16="http://schemas.microsoft.com/office/drawing/2014/main" id="{31E04E06-C9A4-4E8B-A0E5-FD92A3A8CD4B}"/>
              </a:ext>
            </a:extLst>
          </p:cNvPr>
          <p:cNvSpPr>
            <a:spLocks noGrp="1"/>
          </p:cNvSpPr>
          <p:nvPr>
            <p:ph idx="1"/>
          </p:nvPr>
        </p:nvSpPr>
        <p:spPr/>
        <p:txBody>
          <a:bodyPr/>
          <a:lstStyle/>
          <a:p>
            <a:pPr marL="0" marR="0" algn="l" rtl="0">
              <a:lnSpc>
                <a:spcPct val="107000"/>
              </a:lnSpc>
              <a:spcBef>
                <a:spcPts val="0"/>
              </a:spcBef>
              <a:spcAft>
                <a:spcPts val="800"/>
              </a:spcAft>
            </a:pPr>
            <a:r>
              <a:rPr lang="en-US" sz="1800" dirty="0">
                <a:effectLst/>
                <a:ea typeface="Calibri" panose="020F0502020204030204" pitchFamily="34" charset="0"/>
                <a:cs typeface="Times New Roman" panose="02020603050405020304" pitchFamily="18" charset="0"/>
              </a:rPr>
              <a:t>The only exclusively human pathogen among poxviruses (no animal reservoir)</a:t>
            </a:r>
          </a:p>
          <a:p>
            <a:pPr marL="0" marR="0" algn="l" rtl="0">
              <a:lnSpc>
                <a:spcPct val="107000"/>
              </a:lnSpc>
              <a:spcBef>
                <a:spcPts val="0"/>
              </a:spcBef>
              <a:spcAft>
                <a:spcPts val="800"/>
              </a:spcAft>
            </a:pPr>
            <a:r>
              <a:rPr lang="en-US" sz="1800" dirty="0">
                <a:effectLst/>
                <a:ea typeface="Calibri" panose="020F0502020204030204" pitchFamily="34" charset="0"/>
                <a:cs typeface="Times New Roman" panose="02020603050405020304" pitchFamily="18" charset="0"/>
              </a:rPr>
              <a:t>Historical mortality: variola major 20–50%, variola minor &lt;1%</a:t>
            </a:r>
          </a:p>
          <a:p>
            <a:pPr marL="0" marR="0" algn="l" rtl="0">
              <a:lnSpc>
                <a:spcPct val="107000"/>
              </a:lnSpc>
              <a:spcBef>
                <a:spcPts val="0"/>
              </a:spcBef>
              <a:spcAft>
                <a:spcPts val="800"/>
              </a:spcAft>
            </a:pPr>
            <a:r>
              <a:rPr lang="en-US" sz="1800" dirty="0">
                <a:effectLst/>
                <a:ea typeface="Calibri" panose="020F0502020204030204" pitchFamily="34" charset="0"/>
                <a:cs typeface="Times New Roman" panose="02020603050405020304" pitchFamily="18" charset="0"/>
              </a:rPr>
              <a:t>Last spontaneous case: 1977 (Somalia)</a:t>
            </a:r>
          </a:p>
          <a:p>
            <a:pPr marL="0" marR="0" algn="l" rtl="0">
              <a:lnSpc>
                <a:spcPct val="107000"/>
              </a:lnSpc>
              <a:spcBef>
                <a:spcPts val="0"/>
              </a:spcBef>
              <a:spcAft>
                <a:spcPts val="800"/>
              </a:spcAft>
            </a:pPr>
            <a:r>
              <a:rPr lang="en-US" sz="1800" dirty="0">
                <a:effectLst/>
                <a:ea typeface="Calibri" panose="020F0502020204030204" pitchFamily="34" charset="0"/>
                <a:cs typeface="Times New Roman" panose="02020603050405020304" pitchFamily="18" charset="0"/>
              </a:rPr>
              <a:t>Official eradication: 1980 (WHO)</a:t>
            </a:r>
          </a:p>
          <a:p>
            <a:pPr marL="0" marR="0" algn="l" rtl="0">
              <a:lnSpc>
                <a:spcPct val="107000"/>
              </a:lnSpc>
              <a:spcBef>
                <a:spcPts val="0"/>
              </a:spcBef>
              <a:spcAft>
                <a:spcPts val="800"/>
              </a:spcAft>
            </a:pPr>
            <a:r>
              <a:rPr lang="en-US" sz="1800" dirty="0">
                <a:effectLst/>
                <a:ea typeface="Calibri" panose="020F0502020204030204" pitchFamily="34" charset="0"/>
                <a:cs typeface="Times New Roman" panose="02020603050405020304" pitchFamily="18" charset="0"/>
              </a:rPr>
              <a:t>Factors for successful eradication: only humans as a reservoir, no latency/persistence, effective live vaccine, clinical recognizability</a:t>
            </a:r>
          </a:p>
          <a:p>
            <a:pPr marL="0" marR="0" algn="l" rtl="0">
              <a:lnSpc>
                <a:spcPct val="107000"/>
              </a:lnSpc>
              <a:spcBef>
                <a:spcPts val="0"/>
              </a:spcBef>
              <a:spcAft>
                <a:spcPts val="800"/>
              </a:spcAft>
            </a:pPr>
            <a:r>
              <a:rPr lang="en-US" sz="1800" dirty="0">
                <a:effectLst/>
                <a:ea typeface="Calibri" panose="020F0502020204030204" pitchFamily="34" charset="0"/>
                <a:cs typeface="Times New Roman" panose="02020603050405020304" pitchFamily="18" charset="0"/>
              </a:rPr>
              <a:t>The virus exists only in two authorized laboratory repositories (CDC, Vector)</a:t>
            </a:r>
          </a:p>
          <a:p>
            <a:pPr marL="0" marR="0" algn="l" rtl="0">
              <a:lnSpc>
                <a:spcPct val="107000"/>
              </a:lnSpc>
              <a:spcBef>
                <a:spcPts val="0"/>
              </a:spcBef>
              <a:spcAft>
                <a:spcPts val="800"/>
              </a:spcAft>
            </a:pPr>
            <a:r>
              <a:rPr lang="en-US" sz="1800" dirty="0">
                <a:effectLst/>
                <a:ea typeface="Calibri" panose="020F0502020204030204" pitchFamily="34" charset="0"/>
                <a:cs typeface="Times New Roman" panose="02020603050405020304" pitchFamily="18" charset="0"/>
              </a:rPr>
              <a:t>Category A bioterrorism agent</a:t>
            </a:r>
          </a:p>
          <a:p>
            <a:pPr marL="0" marR="0" algn="l" rtl="0">
              <a:lnSpc>
                <a:spcPct val="107000"/>
              </a:lnSpc>
              <a:spcBef>
                <a:spcPts val="0"/>
              </a:spcBef>
              <a:spcAft>
                <a:spcPts val="800"/>
              </a:spcAft>
            </a:pPr>
            <a:endParaRPr lang="en-US" sz="1800" dirty="0">
              <a:effectLst/>
              <a:ea typeface="Calibri" panose="020F0502020204030204" pitchFamily="34" charset="0"/>
              <a:cs typeface="Times New Roman" panose="02020603050405020304" pitchFamily="18" charset="0"/>
            </a:endParaRPr>
          </a:p>
          <a:p>
            <a:pPr marL="0" marR="0" indent="0" algn="l" rtl="0">
              <a:lnSpc>
                <a:spcPct val="107000"/>
              </a:lnSpc>
              <a:spcBef>
                <a:spcPts val="0"/>
              </a:spcBef>
              <a:spcAft>
                <a:spcPts val="800"/>
              </a:spcAft>
              <a:buNone/>
            </a:pPr>
            <a:br>
              <a:rPr lang="en-US" sz="1800" dirty="0">
                <a:solidFill>
                  <a:srgbClr val="222222"/>
                </a:solidFill>
                <a:effectLst/>
                <a:ea typeface="Calibri" panose="020F0502020204030204" pitchFamily="34" charset="0"/>
              </a:rPr>
            </a:br>
            <a:endParaRPr lang="ru-RU" sz="2000" dirty="0"/>
          </a:p>
        </p:txBody>
      </p:sp>
    </p:spTree>
    <p:extLst>
      <p:ext uri="{BB962C8B-B14F-4D97-AF65-F5344CB8AC3E}">
        <p14:creationId xmlns:p14="http://schemas.microsoft.com/office/powerpoint/2010/main" val="113269882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5088"/>
            <a:ext cx="9144000" cy="971551"/>
          </a:xfrm>
          <a:solidFill>
            <a:schemeClr val="bg2">
              <a:lumMod val="90000"/>
            </a:schemeClr>
          </a:solidFill>
        </p:spPr>
        <p:txBody>
          <a:bodyPr rtlCol="0">
            <a:noAutofit/>
          </a:bodyPr>
          <a:lstStyle/>
          <a:p>
            <a:pPr algn="l" rtl="0"/>
            <a:r>
              <a:rPr lang="ru-RU" sz="2800" b="1" dirty="0">
                <a:solidFill>
                  <a:schemeClr val="accent1">
                    <a:lumMod val="75000"/>
                  </a:schemeClr>
                </a:solidFill>
              </a:rPr>
              <a:t>Clinical picture of variola (smallpox)</a:t>
            </a:r>
          </a:p>
        </p:txBody>
      </p:sp>
      <p:sp>
        <p:nvSpPr>
          <p:cNvPr id="5" name="Content Placeholder 4">
            <a:extLst>
              <a:ext uri="{FF2B5EF4-FFF2-40B4-BE49-F238E27FC236}">
                <a16:creationId xmlns:a16="http://schemas.microsoft.com/office/drawing/2014/main" id="{31E04E06-C9A4-4E8B-A0E5-FD92A3A8CD4B}"/>
              </a:ext>
            </a:extLst>
          </p:cNvPr>
          <p:cNvSpPr>
            <a:spLocks noGrp="1"/>
          </p:cNvSpPr>
          <p:nvPr>
            <p:ph idx="1"/>
          </p:nvPr>
        </p:nvSpPr>
        <p:spPr>
          <a:xfrm>
            <a:off x="107504" y="980728"/>
            <a:ext cx="5832648" cy="5145435"/>
          </a:xfrm>
        </p:spPr>
        <p:txBody>
          <a:bodyPr/>
          <a:lstStyle/>
          <a:p>
            <a:pPr marL="0" marR="0" algn="l" rtl="0">
              <a:lnSpc>
                <a:spcPct val="107000"/>
              </a:lnSpc>
              <a:spcBef>
                <a:spcPts val="0"/>
              </a:spcBef>
              <a:spcAft>
                <a:spcPts val="800"/>
              </a:spcAft>
            </a:pPr>
            <a:r>
              <a:rPr lang="en-US" sz="1800" dirty="0">
                <a:effectLst/>
                <a:ea typeface="Calibri" panose="020F0502020204030204" pitchFamily="34" charset="0"/>
                <a:cs typeface="Times New Roman" panose="02020603050405020304" pitchFamily="18" charset="0"/>
              </a:rPr>
              <a:t>Incubation: 12–14 days (range 7–19 days)</a:t>
            </a:r>
          </a:p>
          <a:p>
            <a:pPr marL="0" marR="0" algn="l" rtl="0">
              <a:lnSpc>
                <a:spcPct val="107000"/>
              </a:lnSpc>
              <a:spcBef>
                <a:spcPts val="0"/>
              </a:spcBef>
              <a:spcAft>
                <a:spcPts val="800"/>
              </a:spcAft>
            </a:pPr>
            <a:r>
              <a:rPr lang="en-US" sz="1800" dirty="0">
                <a:effectLst/>
                <a:ea typeface="Calibri" panose="020F0502020204030204" pitchFamily="34" charset="0"/>
                <a:cs typeface="Times New Roman" panose="02020603050405020304" pitchFamily="18" charset="0"/>
              </a:rPr>
              <a:t>Prodrome: sudden high fever (40°C), headache, myalgia, vomiting</a:t>
            </a:r>
          </a:p>
          <a:p>
            <a:pPr marL="0" marR="0" algn="l" rtl="0">
              <a:lnSpc>
                <a:spcPct val="107000"/>
              </a:lnSpc>
              <a:spcBef>
                <a:spcPts val="0"/>
              </a:spcBef>
              <a:spcAft>
                <a:spcPts val="800"/>
              </a:spcAft>
            </a:pPr>
            <a:r>
              <a:rPr lang="en-US" sz="1800" dirty="0">
                <a:effectLst/>
                <a:ea typeface="Calibri" panose="020F0502020204030204" pitchFamily="34" charset="0"/>
                <a:cs typeface="Times New Roman" panose="02020603050405020304" pitchFamily="18" charset="0"/>
              </a:rPr>
              <a:t>Rash phase (2–4 days after prodrome):</a:t>
            </a:r>
          </a:p>
          <a:p>
            <a:pPr marL="0" marR="0" algn="l" rtl="0">
              <a:lnSpc>
                <a:spcPct val="107000"/>
              </a:lnSpc>
              <a:spcBef>
                <a:spcPts val="0"/>
              </a:spcBef>
              <a:spcAft>
                <a:spcPts val="800"/>
              </a:spcAft>
            </a:pPr>
            <a:r>
              <a:rPr lang="en-US" sz="1800" dirty="0">
                <a:effectLst/>
                <a:ea typeface="Calibri" panose="020F0502020204030204" pitchFamily="34" charset="0"/>
                <a:cs typeface="Times New Roman" panose="02020603050405020304" pitchFamily="18" charset="0"/>
              </a:rPr>
              <a:t>Rash begins on the face and extremities, spreads centrifugally (concentrated on distal parts)</a:t>
            </a:r>
          </a:p>
          <a:p>
            <a:pPr marL="0" marR="0" algn="l" rtl="0">
              <a:lnSpc>
                <a:spcPct val="107000"/>
              </a:lnSpc>
              <a:spcBef>
                <a:spcPts val="0"/>
              </a:spcBef>
              <a:spcAft>
                <a:spcPts val="800"/>
              </a:spcAft>
            </a:pPr>
            <a:r>
              <a:rPr lang="en-US" sz="1800" dirty="0">
                <a:effectLst/>
                <a:ea typeface="Calibri" panose="020F0502020204030204" pitchFamily="34" charset="0"/>
                <a:cs typeface="Times New Roman" panose="02020603050405020304" pitchFamily="18" charset="0"/>
              </a:rPr>
              <a:t>All lesions are in the same stage of development (unlike varicella!) – SYNCHRONIZED RASH</a:t>
            </a:r>
          </a:p>
          <a:p>
            <a:pPr marL="0" marR="0" algn="l" rtl="0">
              <a:lnSpc>
                <a:spcPct val="107000"/>
              </a:lnSpc>
              <a:spcBef>
                <a:spcPts val="0"/>
              </a:spcBef>
              <a:spcAft>
                <a:spcPts val="800"/>
              </a:spcAft>
            </a:pPr>
            <a:r>
              <a:rPr lang="en-US" sz="1800" dirty="0">
                <a:effectLst/>
                <a:ea typeface="Calibri" panose="020F0502020204030204" pitchFamily="34" charset="0"/>
                <a:cs typeface="Times New Roman" panose="02020603050405020304" pitchFamily="18" charset="0"/>
              </a:rPr>
              <a:t>Evolution: macule → papule → vesicle → pustule → crust</a:t>
            </a:r>
          </a:p>
          <a:p>
            <a:pPr marL="0" marR="0" algn="l" rtl="0">
              <a:lnSpc>
                <a:spcPct val="107000"/>
              </a:lnSpc>
              <a:spcBef>
                <a:spcPts val="0"/>
              </a:spcBef>
              <a:spcAft>
                <a:spcPts val="800"/>
              </a:spcAft>
            </a:pPr>
            <a:r>
              <a:rPr lang="en-US" sz="1800" dirty="0">
                <a:effectLst/>
                <a:ea typeface="Calibri" panose="020F0502020204030204" pitchFamily="34" charset="0"/>
                <a:cs typeface="Times New Roman" panose="02020603050405020304" pitchFamily="18" charset="0"/>
              </a:rPr>
              <a:t>Pustules are deep, firm, embedded in the dermis; they leave scars</a:t>
            </a:r>
          </a:p>
          <a:p>
            <a:pPr marL="0" marR="0" algn="l" rtl="0">
              <a:lnSpc>
                <a:spcPct val="107000"/>
              </a:lnSpc>
              <a:spcBef>
                <a:spcPts val="0"/>
              </a:spcBef>
              <a:spcAft>
                <a:spcPts val="800"/>
              </a:spcAft>
            </a:pPr>
            <a:r>
              <a:rPr lang="en-US" sz="1800" dirty="0">
                <a:effectLst/>
                <a:ea typeface="Calibri" panose="020F0502020204030204" pitchFamily="34" charset="0"/>
                <a:cs typeface="Times New Roman" panose="02020603050405020304" pitchFamily="18" charset="0"/>
              </a:rPr>
              <a:t>Crusts fall off after 3–4 weeks</a:t>
            </a:r>
          </a:p>
          <a:p>
            <a:pPr marL="0" marR="0" algn="l" rtl="0">
              <a:lnSpc>
                <a:spcPct val="107000"/>
              </a:lnSpc>
              <a:spcBef>
                <a:spcPts val="0"/>
              </a:spcBef>
              <a:spcAft>
                <a:spcPts val="800"/>
              </a:spcAft>
            </a:pPr>
            <a:r>
              <a:rPr lang="en-US" sz="1800" dirty="0">
                <a:effectLst/>
                <a:ea typeface="Calibri" panose="020F0502020204030204" pitchFamily="34" charset="0"/>
                <a:cs typeface="Times New Roman" panose="02020603050405020304" pitchFamily="18" charset="0"/>
              </a:rPr>
              <a:t>Transmission: by respiratory droplets and direct contact with lesions</a:t>
            </a:r>
            <a:endParaRPr lang="ru-RU" sz="2000" dirty="0"/>
          </a:p>
        </p:txBody>
      </p:sp>
      <p:pic>
        <p:nvPicPr>
          <p:cNvPr id="4" name="Picture 3">
            <a:extLst>
              <a:ext uri="{FF2B5EF4-FFF2-40B4-BE49-F238E27FC236}">
                <a16:creationId xmlns:a16="http://schemas.microsoft.com/office/drawing/2014/main" id="{408C6B56-8AF0-43EE-9E47-585677262D08}"/>
              </a:ext>
            </a:extLst>
          </p:cNvPr>
          <p:cNvPicPr>
            <a:picLocks noChangeAspect="1"/>
          </p:cNvPicPr>
          <p:nvPr/>
        </p:nvPicPr>
        <p:blipFill>
          <a:blip r:embed="rId2"/>
          <a:stretch>
            <a:fillRect/>
          </a:stretch>
        </p:blipFill>
        <p:spPr>
          <a:xfrm>
            <a:off x="6105101" y="1628800"/>
            <a:ext cx="3038899" cy="4363059"/>
          </a:xfrm>
          <a:prstGeom prst="rect">
            <a:avLst/>
          </a:prstGeom>
        </p:spPr>
      </p:pic>
    </p:spTree>
    <p:extLst>
      <p:ext uri="{BB962C8B-B14F-4D97-AF65-F5344CB8AC3E}">
        <p14:creationId xmlns:p14="http://schemas.microsoft.com/office/powerpoint/2010/main" val="66604750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5088"/>
            <a:ext cx="9144000" cy="971551"/>
          </a:xfrm>
          <a:solidFill>
            <a:schemeClr val="bg2">
              <a:lumMod val="90000"/>
            </a:schemeClr>
          </a:solidFill>
        </p:spPr>
        <p:txBody>
          <a:bodyPr rtlCol="0">
            <a:noAutofit/>
          </a:bodyPr>
          <a:lstStyle/>
          <a:p>
            <a:pPr algn="l" rtl="0"/>
            <a:r>
              <a:rPr lang="en-US" sz="2800" b="1" i="1" dirty="0">
                <a:solidFill>
                  <a:schemeClr val="accent1">
                    <a:lumMod val="75000"/>
                  </a:schemeClr>
                </a:solidFill>
              </a:rPr>
              <a:t>Vaccinia virus – </a:t>
            </a:r>
            <a:r>
              <a:rPr lang="ru-RU" sz="2800" b="1" dirty="0">
                <a:solidFill>
                  <a:schemeClr val="accent1">
                    <a:lumMod val="75000"/>
                  </a:schemeClr>
                </a:solidFill>
              </a:rPr>
              <a:t>vaccine virus</a:t>
            </a:r>
          </a:p>
        </p:txBody>
      </p:sp>
      <p:sp>
        <p:nvSpPr>
          <p:cNvPr id="5" name="Content Placeholder 4">
            <a:extLst>
              <a:ext uri="{FF2B5EF4-FFF2-40B4-BE49-F238E27FC236}">
                <a16:creationId xmlns:a16="http://schemas.microsoft.com/office/drawing/2014/main" id="{31E04E06-C9A4-4E8B-A0E5-FD92A3A8CD4B}"/>
              </a:ext>
            </a:extLst>
          </p:cNvPr>
          <p:cNvSpPr>
            <a:spLocks noGrp="1"/>
          </p:cNvSpPr>
          <p:nvPr>
            <p:ph idx="1"/>
          </p:nvPr>
        </p:nvSpPr>
        <p:spPr/>
        <p:txBody>
          <a:bodyPr/>
          <a:lstStyle/>
          <a:p>
            <a:pPr marL="0" marR="0" algn="l" rtl="0">
              <a:lnSpc>
                <a:spcPct val="107000"/>
              </a:lnSpc>
              <a:spcBef>
                <a:spcPts val="0"/>
              </a:spcBef>
              <a:spcAft>
                <a:spcPts val="800"/>
              </a:spcAft>
            </a:pPr>
            <a:r>
              <a:rPr lang="en-US" sz="1800" dirty="0">
                <a:effectLst/>
                <a:ea typeface="Calibri" panose="020F0502020204030204" pitchFamily="34" charset="0"/>
                <a:cs typeface="Times New Roman" panose="02020603050405020304" pitchFamily="18" charset="0"/>
              </a:rPr>
              <a:t>Origin unknown; genetically distinct from variola and cowpox</a:t>
            </a:r>
          </a:p>
          <a:p>
            <a:pPr marL="0" marR="0" algn="l" rtl="0">
              <a:lnSpc>
                <a:spcPct val="107000"/>
              </a:lnSpc>
              <a:spcBef>
                <a:spcPts val="0"/>
              </a:spcBef>
              <a:spcAft>
                <a:spcPts val="800"/>
              </a:spcAft>
            </a:pPr>
            <a:r>
              <a:rPr lang="en-US" sz="1800" dirty="0">
                <a:effectLst/>
                <a:ea typeface="Calibri" panose="020F0502020204030204" pitchFamily="34" charset="0"/>
                <a:cs typeface="Times New Roman" panose="02020603050405020304" pitchFamily="18" charset="0"/>
              </a:rPr>
              <a:t>Used as a live vaccine for the eradication of smallpox</a:t>
            </a:r>
          </a:p>
          <a:p>
            <a:pPr marL="0" marR="0" algn="l" rtl="0">
              <a:lnSpc>
                <a:spcPct val="107000"/>
              </a:lnSpc>
              <a:spcBef>
                <a:spcPts val="0"/>
              </a:spcBef>
              <a:spcAft>
                <a:spcPts val="800"/>
              </a:spcAft>
            </a:pPr>
            <a:r>
              <a:rPr lang="en-US" sz="1800" dirty="0">
                <a:effectLst/>
                <a:ea typeface="Calibri" panose="020F0502020204030204" pitchFamily="34" charset="0"/>
                <a:cs typeface="Times New Roman" panose="02020603050405020304" pitchFamily="18" charset="0"/>
              </a:rPr>
              <a:t>Administered by skin scarification (bifurcated needle) – local pustule</a:t>
            </a:r>
          </a:p>
          <a:p>
            <a:pPr marL="0" marR="0" algn="l" rtl="0">
              <a:lnSpc>
                <a:spcPct val="107000"/>
              </a:lnSpc>
              <a:spcBef>
                <a:spcPts val="0"/>
              </a:spcBef>
              <a:spcAft>
                <a:spcPts val="800"/>
              </a:spcAft>
            </a:pPr>
            <a:r>
              <a:rPr lang="en-US" sz="1800" dirty="0">
                <a:effectLst/>
                <a:ea typeface="Calibri" panose="020F0502020204030204" pitchFamily="34" charset="0"/>
                <a:cs typeface="Times New Roman" panose="02020603050405020304" pitchFamily="18" charset="0"/>
              </a:rPr>
              <a:t>Complications of vaccination: eczema </a:t>
            </a:r>
            <a:r>
              <a:rPr lang="en-US" sz="1800" dirty="0" err="1">
                <a:effectLst/>
                <a:ea typeface="Calibri" panose="020F0502020204030204" pitchFamily="34" charset="0"/>
                <a:cs typeface="Times New Roman" panose="02020603050405020304" pitchFamily="18" charset="0"/>
              </a:rPr>
              <a:t>vaccinatum</a:t>
            </a:r>
            <a:r>
              <a:rPr lang="en-US" sz="1800" dirty="0">
                <a:effectLst/>
                <a:ea typeface="Calibri" panose="020F0502020204030204" pitchFamily="34" charset="0"/>
                <a:cs typeface="Times New Roman" panose="02020603050405020304" pitchFamily="18" charset="0"/>
              </a:rPr>
              <a:t>, progressive vaccinia (in immunodeficient individuals), post-vaccinal encephalitis</a:t>
            </a:r>
          </a:p>
          <a:p>
            <a:pPr marL="0" marR="0" algn="l" rtl="0">
              <a:lnSpc>
                <a:spcPct val="107000"/>
              </a:lnSpc>
              <a:spcBef>
                <a:spcPts val="0"/>
              </a:spcBef>
              <a:spcAft>
                <a:spcPts val="800"/>
              </a:spcAft>
            </a:pPr>
            <a:r>
              <a:rPr lang="en-US" sz="1800" dirty="0">
                <a:effectLst/>
                <a:ea typeface="Calibri" panose="020F0502020204030204" pitchFamily="34" charset="0"/>
                <a:cs typeface="Times New Roman" panose="02020603050405020304" pitchFamily="18" charset="0"/>
              </a:rPr>
              <a:t>Now used as a vector for recombinant vaccines (experimentally)</a:t>
            </a:r>
          </a:p>
          <a:p>
            <a:pPr marL="0" marR="0" algn="l" rtl="0">
              <a:lnSpc>
                <a:spcPct val="107000"/>
              </a:lnSpc>
              <a:spcBef>
                <a:spcPts val="0"/>
              </a:spcBef>
              <a:spcAft>
                <a:spcPts val="800"/>
              </a:spcAft>
            </a:pPr>
            <a:endParaRPr lang="en-US" sz="18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8660320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5088"/>
            <a:ext cx="9144000" cy="971551"/>
          </a:xfrm>
          <a:solidFill>
            <a:schemeClr val="bg2">
              <a:lumMod val="90000"/>
            </a:schemeClr>
          </a:solidFill>
        </p:spPr>
        <p:txBody>
          <a:bodyPr rtlCol="0">
            <a:noAutofit/>
          </a:bodyPr>
          <a:lstStyle/>
          <a:p>
            <a:pPr algn="l" rtl="0"/>
            <a:r>
              <a:rPr lang="en-US" sz="2800" b="1" i="1" dirty="0">
                <a:solidFill>
                  <a:schemeClr val="accent1">
                    <a:lumMod val="75000"/>
                  </a:schemeClr>
                </a:solidFill>
              </a:rPr>
              <a:t>Monkeypox virus</a:t>
            </a:r>
            <a:endParaRPr lang="sr-Cyrl-RS" sz="2800" b="1" i="1" dirty="0">
              <a:solidFill>
                <a:schemeClr val="accent1">
                  <a:lumMod val="75000"/>
                </a:schemeClr>
              </a:solidFill>
            </a:endParaRPr>
          </a:p>
        </p:txBody>
      </p:sp>
      <p:sp>
        <p:nvSpPr>
          <p:cNvPr id="5" name="Content Placeholder 4">
            <a:extLst>
              <a:ext uri="{FF2B5EF4-FFF2-40B4-BE49-F238E27FC236}">
                <a16:creationId xmlns:a16="http://schemas.microsoft.com/office/drawing/2014/main" id="{31E04E06-C9A4-4E8B-A0E5-FD92A3A8CD4B}"/>
              </a:ext>
            </a:extLst>
          </p:cNvPr>
          <p:cNvSpPr>
            <a:spLocks noGrp="1"/>
          </p:cNvSpPr>
          <p:nvPr>
            <p:ph idx="1"/>
          </p:nvPr>
        </p:nvSpPr>
        <p:spPr/>
        <p:txBody>
          <a:bodyPr/>
          <a:lstStyle/>
          <a:p>
            <a:pPr marL="0" marR="0" algn="l" rtl="0">
              <a:lnSpc>
                <a:spcPct val="107000"/>
              </a:lnSpc>
              <a:spcBef>
                <a:spcPts val="0"/>
              </a:spcBef>
              <a:spcAft>
                <a:spcPts val="800"/>
              </a:spcAft>
            </a:pPr>
            <a:r>
              <a:rPr lang="en-US" sz="1800" dirty="0">
                <a:effectLst/>
                <a:ea typeface="Calibri" panose="020F0502020204030204" pitchFamily="34" charset="0"/>
                <a:cs typeface="Times New Roman" panose="02020603050405020304" pitchFamily="18" charset="0"/>
              </a:rPr>
              <a:t>Zoonosis – reservoir in rodents (squirrels, rats) in Central and West Africa</a:t>
            </a:r>
          </a:p>
          <a:p>
            <a:pPr marL="0" marR="0" algn="l" rtl="0">
              <a:lnSpc>
                <a:spcPct val="107000"/>
              </a:lnSpc>
              <a:spcBef>
                <a:spcPts val="0"/>
              </a:spcBef>
              <a:spcAft>
                <a:spcPts val="800"/>
              </a:spcAft>
            </a:pPr>
            <a:r>
              <a:rPr lang="en-US" sz="1800" dirty="0">
                <a:effectLst/>
                <a:ea typeface="Calibri" panose="020F0502020204030204" pitchFamily="34" charset="0"/>
                <a:cs typeface="Times New Roman" panose="02020603050405020304" pitchFamily="18" charset="0"/>
              </a:rPr>
              <a:t>Clinical picture similar to variola, but milder: fever, lymphadenopathy, centrifugal rash</a:t>
            </a:r>
          </a:p>
          <a:p>
            <a:pPr marL="0" marR="0" algn="l" rtl="0">
              <a:lnSpc>
                <a:spcPct val="107000"/>
              </a:lnSpc>
              <a:spcBef>
                <a:spcPts val="0"/>
              </a:spcBef>
              <a:spcAft>
                <a:spcPts val="800"/>
              </a:spcAft>
            </a:pPr>
            <a:r>
              <a:rPr lang="en-US" sz="1800" dirty="0">
                <a:effectLst/>
                <a:ea typeface="Calibri" panose="020F0502020204030204" pitchFamily="34" charset="0"/>
                <a:cs typeface="Times New Roman" panose="02020603050405020304" pitchFamily="18" charset="0"/>
              </a:rPr>
              <a:t>Key difference from variola: LYMPHADENOPATHY (generalized, characteristic)</a:t>
            </a:r>
          </a:p>
          <a:p>
            <a:pPr marL="0" marR="0" algn="l" rtl="0">
              <a:lnSpc>
                <a:spcPct val="107000"/>
              </a:lnSpc>
              <a:spcBef>
                <a:spcPts val="0"/>
              </a:spcBef>
              <a:spcAft>
                <a:spcPts val="800"/>
              </a:spcAft>
            </a:pPr>
            <a:r>
              <a:rPr lang="en-US" sz="1800" dirty="0">
                <a:effectLst/>
                <a:ea typeface="Calibri" panose="020F0502020204030204" pitchFamily="34" charset="0"/>
                <a:cs typeface="Times New Roman" panose="02020603050405020304" pitchFamily="18" charset="0"/>
              </a:rPr>
              <a:t>Mortality: Congo strain 3–10%, West African strain &lt;1%</a:t>
            </a:r>
          </a:p>
          <a:p>
            <a:pPr marL="0" marR="0" algn="l" rtl="0">
              <a:lnSpc>
                <a:spcPct val="107000"/>
              </a:lnSpc>
              <a:spcBef>
                <a:spcPts val="0"/>
              </a:spcBef>
              <a:spcAft>
                <a:spcPts val="800"/>
              </a:spcAft>
            </a:pPr>
            <a:r>
              <a:rPr lang="en-US" sz="1800" dirty="0">
                <a:effectLst/>
                <a:ea typeface="Calibri" panose="020F0502020204030204" pitchFamily="34" charset="0"/>
                <a:cs typeface="Times New Roman" panose="02020603050405020304" pitchFamily="18" charset="0"/>
              </a:rPr>
              <a:t>Human-to-human transmission via respiratory droplets, contact, body fluids</a:t>
            </a:r>
          </a:p>
          <a:p>
            <a:pPr marL="0" marR="0" algn="l" rtl="0">
              <a:lnSpc>
                <a:spcPct val="107000"/>
              </a:lnSpc>
              <a:spcBef>
                <a:spcPts val="0"/>
              </a:spcBef>
              <a:spcAft>
                <a:spcPts val="800"/>
              </a:spcAft>
            </a:pPr>
            <a:r>
              <a:rPr lang="en-US" sz="1800" dirty="0">
                <a:effectLst/>
                <a:ea typeface="Calibri" panose="020F0502020204030204" pitchFamily="34" charset="0"/>
                <a:cs typeface="Times New Roman" panose="02020603050405020304" pitchFamily="18" charset="0"/>
              </a:rPr>
              <a:t>Global epidemic 2022–2023: spread among humans outside endemic areas (the largest to date)</a:t>
            </a:r>
          </a:p>
          <a:p>
            <a:pPr marL="0" marR="0" algn="l" rtl="0">
              <a:lnSpc>
                <a:spcPct val="107000"/>
              </a:lnSpc>
              <a:spcBef>
                <a:spcPts val="0"/>
              </a:spcBef>
              <a:spcAft>
                <a:spcPts val="800"/>
              </a:spcAft>
            </a:pPr>
            <a:endParaRPr lang="en-US" sz="18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2271856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5088"/>
            <a:ext cx="9144000" cy="971551"/>
          </a:xfrm>
          <a:solidFill>
            <a:schemeClr val="bg2">
              <a:lumMod val="90000"/>
            </a:schemeClr>
          </a:solidFill>
        </p:spPr>
        <p:txBody>
          <a:bodyPr rtlCol="0">
            <a:noAutofit/>
          </a:bodyPr>
          <a:lstStyle/>
          <a:p>
            <a:pPr algn="l" rtl="0"/>
            <a:r>
              <a:rPr lang="sr-Cyrl-RS" sz="2800" b="1" dirty="0">
                <a:solidFill>
                  <a:schemeClr val="accent1">
                    <a:lumMod val="75000"/>
                  </a:schemeClr>
                </a:solidFill>
              </a:rPr>
              <a:t>Diagnosis of poxvirus infections</a:t>
            </a:r>
          </a:p>
        </p:txBody>
      </p:sp>
      <p:sp>
        <p:nvSpPr>
          <p:cNvPr id="5" name="Content Placeholder 4">
            <a:extLst>
              <a:ext uri="{FF2B5EF4-FFF2-40B4-BE49-F238E27FC236}">
                <a16:creationId xmlns:a16="http://schemas.microsoft.com/office/drawing/2014/main" id="{31E04E06-C9A4-4E8B-A0E5-FD92A3A8CD4B}"/>
              </a:ext>
            </a:extLst>
          </p:cNvPr>
          <p:cNvSpPr>
            <a:spLocks noGrp="1"/>
          </p:cNvSpPr>
          <p:nvPr>
            <p:ph idx="1"/>
          </p:nvPr>
        </p:nvSpPr>
        <p:spPr/>
        <p:txBody>
          <a:bodyPr/>
          <a:lstStyle/>
          <a:p>
            <a:pPr marL="0" marR="0" algn="l" rtl="0">
              <a:lnSpc>
                <a:spcPct val="107000"/>
              </a:lnSpc>
              <a:spcBef>
                <a:spcPts val="0"/>
              </a:spcBef>
              <a:spcAft>
                <a:spcPts val="800"/>
              </a:spcAft>
            </a:pPr>
            <a:r>
              <a:rPr lang="en-US" sz="1800" dirty="0">
                <a:effectLst/>
                <a:ea typeface="Calibri" panose="020F0502020204030204" pitchFamily="34" charset="0"/>
                <a:cs typeface="Times New Roman" panose="02020603050405020304" pitchFamily="18" charset="0"/>
              </a:rPr>
              <a:t>Clinical suspicion + epidemiological link (travel, contacts)</a:t>
            </a:r>
          </a:p>
          <a:p>
            <a:pPr marL="0" marR="0" algn="l" rtl="0">
              <a:lnSpc>
                <a:spcPct val="107000"/>
              </a:lnSpc>
              <a:spcBef>
                <a:spcPts val="0"/>
              </a:spcBef>
              <a:spcAft>
                <a:spcPts val="800"/>
              </a:spcAft>
            </a:pPr>
            <a:r>
              <a:rPr lang="en-US" sz="1800" dirty="0">
                <a:effectLst/>
                <a:ea typeface="Calibri" panose="020F0502020204030204" pitchFamily="34" charset="0"/>
                <a:cs typeface="Times New Roman" panose="02020603050405020304" pitchFamily="18" charset="0"/>
              </a:rPr>
              <a:t>Laboratory confirmation:</a:t>
            </a:r>
          </a:p>
          <a:p>
            <a:pPr marL="0" marR="0" algn="l" rtl="0">
              <a:lnSpc>
                <a:spcPct val="107000"/>
              </a:lnSpc>
              <a:spcBef>
                <a:spcPts val="0"/>
              </a:spcBef>
              <a:spcAft>
                <a:spcPts val="800"/>
              </a:spcAft>
            </a:pPr>
            <a:r>
              <a:rPr lang="en-US" sz="1800" dirty="0">
                <a:effectLst/>
                <a:ea typeface="Calibri" panose="020F0502020204030204" pitchFamily="34" charset="0"/>
                <a:cs typeface="Times New Roman" panose="02020603050405020304" pitchFamily="18" charset="0"/>
              </a:rPr>
              <a:t>PCR: gold standard for detection of </a:t>
            </a:r>
            <a:r>
              <a:rPr lang="en-US" sz="1800" dirty="0" err="1">
                <a:effectLst/>
                <a:ea typeface="Calibri" panose="020F0502020204030204" pitchFamily="34" charset="0"/>
                <a:cs typeface="Times New Roman" panose="02020603050405020304" pitchFamily="18" charset="0"/>
              </a:rPr>
              <a:t>orthopoxvirus</a:t>
            </a:r>
            <a:r>
              <a:rPr lang="en-US" sz="1800" dirty="0">
                <a:effectLst/>
                <a:ea typeface="Calibri" panose="020F0502020204030204" pitchFamily="34" charset="0"/>
                <a:cs typeface="Times New Roman" panose="02020603050405020304" pitchFamily="18" charset="0"/>
              </a:rPr>
              <a:t> DNA from lesions (vesicular fluid, crusts)</a:t>
            </a:r>
          </a:p>
          <a:p>
            <a:pPr marL="0" marR="0" algn="l" rtl="0">
              <a:lnSpc>
                <a:spcPct val="107000"/>
              </a:lnSpc>
              <a:spcBef>
                <a:spcPts val="0"/>
              </a:spcBef>
              <a:spcAft>
                <a:spcPts val="800"/>
              </a:spcAft>
            </a:pPr>
            <a:r>
              <a:rPr lang="en-US" sz="1800" dirty="0">
                <a:effectLst/>
                <a:ea typeface="Calibri" panose="020F0502020204030204" pitchFamily="34" charset="0"/>
                <a:cs typeface="Times New Roman" panose="02020603050405020304" pitchFamily="18" charset="0"/>
              </a:rPr>
              <a:t>Electron microscopy: characteristic brick shape, distinguishes </a:t>
            </a:r>
            <a:r>
              <a:rPr lang="en-US" sz="1800" dirty="0" err="1">
                <a:effectLst/>
                <a:ea typeface="Calibri" panose="020F0502020204030204" pitchFamily="34" charset="0"/>
                <a:cs typeface="Times New Roman" panose="02020603050405020304" pitchFamily="18" charset="0"/>
              </a:rPr>
              <a:t>orthopoxviruses</a:t>
            </a:r>
            <a:r>
              <a:rPr lang="en-US" sz="1800" dirty="0">
                <a:effectLst/>
                <a:ea typeface="Calibri" panose="020F0502020204030204" pitchFamily="34" charset="0"/>
                <a:cs typeface="Times New Roman" panose="02020603050405020304" pitchFamily="18" charset="0"/>
              </a:rPr>
              <a:t> from varicella</a:t>
            </a:r>
          </a:p>
          <a:p>
            <a:pPr marL="0" marR="0" algn="l" rtl="0">
              <a:lnSpc>
                <a:spcPct val="107000"/>
              </a:lnSpc>
              <a:spcBef>
                <a:spcPts val="0"/>
              </a:spcBef>
              <a:spcAft>
                <a:spcPts val="800"/>
              </a:spcAft>
            </a:pPr>
            <a:r>
              <a:rPr lang="en-US" sz="1800" dirty="0">
                <a:effectLst/>
                <a:ea typeface="Calibri" panose="020F0502020204030204" pitchFamily="34" charset="0"/>
                <a:cs typeface="Times New Roman" panose="02020603050405020304" pitchFamily="18" charset="0"/>
              </a:rPr>
              <a:t>Tissue culture: on the </a:t>
            </a:r>
            <a:r>
              <a:rPr lang="en-US" sz="1800" dirty="0" err="1">
                <a:effectLst/>
                <a:ea typeface="Calibri" panose="020F0502020204030204" pitchFamily="34" charset="0"/>
                <a:cs typeface="Times New Roman" panose="02020603050405020304" pitchFamily="18" charset="0"/>
              </a:rPr>
              <a:t>chorioallantoic</a:t>
            </a:r>
            <a:r>
              <a:rPr lang="en-US" sz="1800" dirty="0">
                <a:effectLst/>
                <a:ea typeface="Calibri" panose="020F0502020204030204" pitchFamily="34" charset="0"/>
                <a:cs typeface="Times New Roman" panose="02020603050405020304" pitchFamily="18" charset="0"/>
              </a:rPr>
              <a:t> membrane of chick embryo – characteristic plaques (pocks)</a:t>
            </a:r>
          </a:p>
          <a:p>
            <a:pPr marL="0" marR="0" algn="l" rtl="0">
              <a:lnSpc>
                <a:spcPct val="107000"/>
              </a:lnSpc>
              <a:spcBef>
                <a:spcPts val="0"/>
              </a:spcBef>
              <a:spcAft>
                <a:spcPts val="800"/>
              </a:spcAft>
            </a:pPr>
            <a:r>
              <a:rPr lang="en-US" sz="1800" dirty="0">
                <a:effectLst/>
                <a:ea typeface="Calibri" panose="020F0502020204030204" pitchFamily="34" charset="0"/>
                <a:cs typeface="Times New Roman" panose="02020603050405020304" pitchFamily="18" charset="0"/>
              </a:rPr>
              <a:t>Serology: of limited use (cross-reactivity among </a:t>
            </a:r>
            <a:r>
              <a:rPr lang="en-US" sz="1800" dirty="0" err="1">
                <a:effectLst/>
                <a:ea typeface="Calibri" panose="020F0502020204030204" pitchFamily="34" charset="0"/>
                <a:cs typeface="Times New Roman" panose="02020603050405020304" pitchFamily="18" charset="0"/>
              </a:rPr>
              <a:t>orthopoxviruses</a:t>
            </a:r>
            <a:r>
              <a:rPr lang="en-US" sz="1800" dirty="0">
                <a:effectLst/>
                <a:ea typeface="Calibri" panose="020F0502020204030204" pitchFamily="34" charset="0"/>
                <a:cs typeface="Times New Roman" panose="02020603050405020304" pitchFamily="18" charset="0"/>
              </a:rPr>
              <a:t>)</a:t>
            </a:r>
          </a:p>
          <a:p>
            <a:pPr marL="0" marR="0" algn="l" rtl="0">
              <a:lnSpc>
                <a:spcPct val="107000"/>
              </a:lnSpc>
              <a:spcBef>
                <a:spcPts val="0"/>
              </a:spcBef>
              <a:spcAft>
                <a:spcPts val="800"/>
              </a:spcAft>
            </a:pPr>
            <a:endParaRPr lang="en-US" sz="1800" dirty="0">
              <a:effectLst/>
              <a:ea typeface="Calibri" panose="020F0502020204030204" pitchFamily="34" charset="0"/>
              <a:cs typeface="Times New Roman" panose="02020603050405020304" pitchFamily="18" charset="0"/>
            </a:endParaRPr>
          </a:p>
          <a:p>
            <a:pPr marL="0" marR="0" algn="l" rtl="0">
              <a:lnSpc>
                <a:spcPct val="107000"/>
              </a:lnSpc>
              <a:spcBef>
                <a:spcPts val="0"/>
              </a:spcBef>
              <a:spcAft>
                <a:spcPts val="800"/>
              </a:spcAft>
            </a:pPr>
            <a:r>
              <a:rPr lang="en-US" sz="1800" dirty="0">
                <a:effectLst/>
                <a:ea typeface="Calibri" panose="020F0502020204030204" pitchFamily="34" charset="0"/>
                <a:cs typeface="Times New Roman" panose="02020603050405020304" pitchFamily="18" charset="0"/>
              </a:rPr>
              <a:t>Genotyping: sequencing for strain differentiation</a:t>
            </a:r>
          </a:p>
        </p:txBody>
      </p:sp>
    </p:spTree>
    <p:extLst>
      <p:ext uri="{BB962C8B-B14F-4D97-AF65-F5344CB8AC3E}">
        <p14:creationId xmlns:p14="http://schemas.microsoft.com/office/powerpoint/2010/main" val="4747805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988"/>
            <a:ext cx="9144000" cy="971551"/>
          </a:xfrm>
          <a:solidFill>
            <a:schemeClr val="bg2">
              <a:lumMod val="90000"/>
            </a:schemeClr>
          </a:solidFill>
        </p:spPr>
        <p:txBody>
          <a:bodyPr rtlCol="0">
            <a:noAutofit/>
          </a:bodyPr>
          <a:lstStyle/>
          <a:p>
            <a:pPr fontAlgn="auto">
              <a:spcAft>
                <a:spcPts val="0"/>
              </a:spcAft>
              <a:defRPr/>
            </a:pPr>
            <a:r>
              <a:rPr lang="ru-RU" sz="2800" b="1" dirty="0">
                <a:solidFill>
                  <a:schemeClr val="accent1">
                    <a:lumMod val="75000"/>
                  </a:schemeClr>
                </a:solidFill>
                <a:latin typeface="Palatino Linotype" pitchFamily="18" charset="0"/>
              </a:rPr>
              <a:t> </a:t>
            </a:r>
            <a:r>
              <a:rPr lang="en-US" sz="2800" b="1" i="1" dirty="0">
                <a:solidFill>
                  <a:schemeClr val="accent1">
                    <a:lumMod val="75000"/>
                  </a:schemeClr>
                </a:solidFill>
                <a:latin typeface="Palatino Linotype" pitchFamily="18" charset="0"/>
              </a:rPr>
              <a:t>Herpes simplex virus</a:t>
            </a:r>
            <a:r>
              <a:rPr lang="sr-Cyrl-RS" sz="2800" b="1" dirty="0">
                <a:solidFill>
                  <a:schemeClr val="accent1">
                    <a:lumMod val="75000"/>
                  </a:schemeClr>
                </a:solidFill>
                <a:latin typeface="Palatino Linotype" pitchFamily="18" charset="0"/>
              </a:rPr>
              <a:t> (</a:t>
            </a:r>
            <a:r>
              <a:rPr lang="en-US" sz="2800" b="1" dirty="0">
                <a:solidFill>
                  <a:schemeClr val="accent1">
                    <a:lumMod val="75000"/>
                  </a:schemeClr>
                </a:solidFill>
                <a:latin typeface="Palatino Linotype" pitchFamily="18" charset="0"/>
              </a:rPr>
              <a:t>HSV</a:t>
            </a:r>
            <a:r>
              <a:rPr lang="sr-Cyrl-RS" sz="2800" b="1" dirty="0">
                <a:solidFill>
                  <a:schemeClr val="accent1">
                    <a:lumMod val="75000"/>
                  </a:schemeClr>
                </a:solidFill>
                <a:latin typeface="Palatino Linotype" pitchFamily="18" charset="0"/>
              </a:rPr>
              <a:t>)</a:t>
            </a:r>
            <a:br>
              <a:rPr lang="en-US" sz="2800" b="1" dirty="0">
                <a:solidFill>
                  <a:schemeClr val="accent1">
                    <a:lumMod val="75000"/>
                  </a:schemeClr>
                </a:solidFill>
                <a:latin typeface="Palatino Linotype" pitchFamily="18" charset="0"/>
              </a:rPr>
            </a:br>
            <a:r>
              <a:rPr lang="en-US" sz="2800" b="1" dirty="0">
                <a:solidFill>
                  <a:schemeClr val="accent1">
                    <a:lumMod val="75000"/>
                  </a:schemeClr>
                </a:solidFill>
                <a:latin typeface="Palatino Linotype" pitchFamily="18" charset="0"/>
              </a:rPr>
              <a:t>HSV-1</a:t>
            </a:r>
            <a:r>
              <a:rPr lang="sr-Cyrl-RS" sz="2800" b="1" dirty="0">
                <a:solidFill>
                  <a:schemeClr val="accent1">
                    <a:lumMod val="75000"/>
                  </a:schemeClr>
                </a:solidFill>
                <a:latin typeface="Palatino Linotype" pitchFamily="18" charset="0"/>
              </a:rPr>
              <a:t> </a:t>
            </a:r>
            <a:r>
              <a:rPr lang="en-US" sz="2800" b="1" dirty="0">
                <a:solidFill>
                  <a:schemeClr val="accent1">
                    <a:lumMod val="75000"/>
                  </a:schemeClr>
                </a:solidFill>
                <a:latin typeface="Palatino Linotype" pitchFamily="18" charset="0"/>
              </a:rPr>
              <a:t>and HSV-2</a:t>
            </a:r>
          </a:p>
        </p:txBody>
      </p:sp>
      <p:sp>
        <p:nvSpPr>
          <p:cNvPr id="4" name="Content Placeholder 3"/>
          <p:cNvSpPr>
            <a:spLocks noGrp="1"/>
          </p:cNvSpPr>
          <p:nvPr>
            <p:ph idx="1"/>
          </p:nvPr>
        </p:nvSpPr>
        <p:spPr>
          <a:xfrm>
            <a:off x="0" y="980728"/>
            <a:ext cx="9144000" cy="1656184"/>
          </a:xfrm>
        </p:spPr>
        <p:txBody>
          <a:bodyPr rtlCol="0">
            <a:normAutofit lnSpcReduction="10000"/>
          </a:bodyPr>
          <a:lstStyle/>
          <a:p>
            <a:pPr fontAlgn="auto">
              <a:spcAft>
                <a:spcPts val="0"/>
              </a:spcAft>
              <a:buFont typeface="Arial" pitchFamily="34" charset="0"/>
              <a:buChar char="•"/>
              <a:defRPr/>
            </a:pPr>
            <a:r>
              <a:rPr lang="en-US" sz="2000" dirty="0"/>
              <a:t>These viruses differ epidemiologically and in their antigens, but their genomes contain about 50% homology</a:t>
            </a:r>
          </a:p>
          <a:p>
            <a:pPr fontAlgn="auto">
              <a:spcAft>
                <a:spcPts val="0"/>
              </a:spcAft>
              <a:buFont typeface="Arial" pitchFamily="34" charset="0"/>
              <a:buChar char="•"/>
              <a:defRPr/>
            </a:pPr>
            <a:endParaRPr lang="sr-Cyrl-RS" sz="2000" dirty="0"/>
          </a:p>
          <a:p>
            <a:pPr fontAlgn="auto">
              <a:spcAft>
                <a:spcPts val="0"/>
              </a:spcAft>
              <a:buFont typeface="Arial" pitchFamily="34" charset="0"/>
              <a:buChar char="•"/>
              <a:defRPr/>
            </a:pPr>
            <a:r>
              <a:rPr lang="en-US" sz="2000" dirty="0"/>
              <a:t>It is possible to distinguish these two types of viruses based on the expression of glycoprotein B and PCR analysis</a:t>
            </a:r>
            <a:endParaRPr lang="ru-RU" sz="2200" dirty="0">
              <a:latin typeface="Palatino Linotype" pitchFamily="18" charset="0"/>
            </a:endParaRPr>
          </a:p>
        </p:txBody>
      </p:sp>
      <p:pic>
        <p:nvPicPr>
          <p:cNvPr id="84994" name="Picture 2" descr="http://previews.123rf.com/images/moonnoon/moonnoon1402/moonnoon140200007/26068080-Diagram-of-Herpes-simplex-virus-particle-structure-Stock-Photo.jpg"/>
          <p:cNvPicPr>
            <a:picLocks noChangeAspect="1" noChangeArrowheads="1"/>
          </p:cNvPicPr>
          <p:nvPr/>
        </p:nvPicPr>
        <p:blipFill>
          <a:blip r:embed="rId2" cstate="print"/>
          <a:srcRect/>
          <a:stretch>
            <a:fillRect/>
          </a:stretch>
        </p:blipFill>
        <p:spPr bwMode="auto">
          <a:xfrm>
            <a:off x="2411760" y="2636912"/>
            <a:ext cx="4176464" cy="4176464"/>
          </a:xfrm>
          <a:prstGeom prst="rect">
            <a:avLst/>
          </a:prstGeom>
          <a:noFill/>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5088"/>
            <a:ext cx="9144000" cy="971551"/>
          </a:xfrm>
          <a:solidFill>
            <a:schemeClr val="bg2">
              <a:lumMod val="90000"/>
            </a:schemeClr>
          </a:solidFill>
        </p:spPr>
        <p:txBody>
          <a:bodyPr rtlCol="0">
            <a:noAutofit/>
          </a:bodyPr>
          <a:lstStyle/>
          <a:p>
            <a:pPr algn="l" rtl="0"/>
            <a:r>
              <a:rPr lang="sr-Cyrl-RS" sz="2800" b="1" dirty="0">
                <a:solidFill>
                  <a:schemeClr val="accent1">
                    <a:lumMod val="75000"/>
                  </a:schemeClr>
                </a:solidFill>
              </a:rPr>
              <a:t>Therapy and prevention of poxviruses</a:t>
            </a:r>
          </a:p>
        </p:txBody>
      </p:sp>
      <p:sp>
        <p:nvSpPr>
          <p:cNvPr id="5" name="Content Placeholder 4">
            <a:extLst>
              <a:ext uri="{FF2B5EF4-FFF2-40B4-BE49-F238E27FC236}">
                <a16:creationId xmlns:a16="http://schemas.microsoft.com/office/drawing/2014/main" id="{31E04E06-C9A4-4E8B-A0E5-FD92A3A8CD4B}"/>
              </a:ext>
            </a:extLst>
          </p:cNvPr>
          <p:cNvSpPr>
            <a:spLocks noGrp="1"/>
          </p:cNvSpPr>
          <p:nvPr>
            <p:ph idx="1"/>
          </p:nvPr>
        </p:nvSpPr>
        <p:spPr>
          <a:xfrm>
            <a:off x="457200" y="1052736"/>
            <a:ext cx="8229600" cy="4525963"/>
          </a:xfrm>
        </p:spPr>
        <p:txBody>
          <a:bodyPr/>
          <a:lstStyle/>
          <a:p>
            <a:pPr marL="0" marR="0" indent="0" algn="l" rtl="0">
              <a:lnSpc>
                <a:spcPct val="107000"/>
              </a:lnSpc>
              <a:spcBef>
                <a:spcPts val="0"/>
              </a:spcBef>
              <a:spcAft>
                <a:spcPts val="800"/>
              </a:spcAft>
              <a:buNone/>
            </a:pPr>
            <a:r>
              <a:rPr lang="en-US" sz="1800" b="1" dirty="0">
                <a:solidFill>
                  <a:srgbClr val="C00000"/>
                </a:solidFill>
                <a:effectLst/>
                <a:ea typeface="Calibri" panose="020F0502020204030204" pitchFamily="34" charset="0"/>
                <a:cs typeface="Times New Roman" panose="02020603050405020304" pitchFamily="18" charset="0"/>
              </a:rPr>
              <a:t>Antiviral drugs:</a:t>
            </a:r>
          </a:p>
          <a:p>
            <a:pPr>
              <a:lnSpc>
                <a:spcPct val="107000"/>
              </a:lnSpc>
              <a:spcBef>
                <a:spcPts val="0"/>
              </a:spcBef>
              <a:spcAft>
                <a:spcPts val="800"/>
              </a:spcAft>
            </a:pPr>
            <a:r>
              <a:rPr lang="en-US" sz="1800" b="1" dirty="0">
                <a:effectLst/>
                <a:ea typeface="Calibri" panose="020F0502020204030204" pitchFamily="34" charset="0"/>
                <a:cs typeface="Times New Roman" panose="02020603050405020304" pitchFamily="18" charset="0"/>
              </a:rPr>
              <a:t>Tecovirimat (TPOXX) – approved for the treatment of smallpox and </a:t>
            </a:r>
            <a:r>
              <a:rPr lang="en-US" sz="1800" b="1" dirty="0" err="1">
                <a:effectLst/>
                <a:ea typeface="Calibri" panose="020F0502020204030204" pitchFamily="34" charset="0"/>
                <a:cs typeface="Times New Roman" panose="02020603050405020304" pitchFamily="18" charset="0"/>
              </a:rPr>
              <a:t>mpox</a:t>
            </a:r>
            <a:r>
              <a:rPr lang="en-US" sz="1800" b="1" dirty="0">
                <a:effectLst/>
                <a:ea typeface="Calibri" panose="020F0502020204030204" pitchFamily="34" charset="0"/>
                <a:cs typeface="Times New Roman" panose="02020603050405020304" pitchFamily="18" charset="0"/>
              </a:rPr>
              <a:t>; inhibits the viral protein VP37 (blocks EEV formation)</a:t>
            </a:r>
          </a:p>
          <a:p>
            <a:pPr>
              <a:lnSpc>
                <a:spcPct val="107000"/>
              </a:lnSpc>
              <a:spcBef>
                <a:spcPts val="0"/>
              </a:spcBef>
              <a:spcAft>
                <a:spcPts val="800"/>
              </a:spcAft>
            </a:pPr>
            <a:r>
              <a:rPr lang="en-US" sz="1800" b="1" dirty="0" err="1">
                <a:effectLst/>
                <a:ea typeface="Calibri" panose="020F0502020204030204" pitchFamily="34" charset="0"/>
                <a:cs typeface="Times New Roman" panose="02020603050405020304" pitchFamily="18" charset="0"/>
              </a:rPr>
              <a:t>Brincidofovir</a:t>
            </a:r>
            <a:r>
              <a:rPr lang="en-US" sz="1800" b="1" dirty="0">
                <a:effectLst/>
                <a:ea typeface="Calibri" panose="020F0502020204030204" pitchFamily="34" charset="0"/>
                <a:cs typeface="Times New Roman" panose="02020603050405020304" pitchFamily="18" charset="0"/>
              </a:rPr>
              <a:t> – nucleotide analog (DNA polymerase inhibitor), for severe cases</a:t>
            </a:r>
          </a:p>
          <a:p>
            <a:pPr>
              <a:lnSpc>
                <a:spcPct val="107000"/>
              </a:lnSpc>
              <a:spcBef>
                <a:spcPts val="0"/>
              </a:spcBef>
              <a:spcAft>
                <a:spcPts val="800"/>
              </a:spcAft>
            </a:pPr>
            <a:r>
              <a:rPr lang="en-US" sz="1800" b="1" dirty="0">
                <a:effectLst/>
                <a:ea typeface="Calibri" panose="020F0502020204030204" pitchFamily="34" charset="0"/>
                <a:cs typeface="Times New Roman" panose="02020603050405020304" pitchFamily="18" charset="0"/>
              </a:rPr>
              <a:t>Cidofovir – in vitro activity, but nephrotoxic</a:t>
            </a:r>
          </a:p>
          <a:p>
            <a:pPr marL="0" marR="0" indent="0" algn="l" rtl="0">
              <a:lnSpc>
                <a:spcPct val="107000"/>
              </a:lnSpc>
              <a:spcBef>
                <a:spcPts val="0"/>
              </a:spcBef>
              <a:spcAft>
                <a:spcPts val="800"/>
              </a:spcAft>
              <a:buNone/>
            </a:pPr>
            <a:r>
              <a:rPr lang="en-US" sz="1800" b="1" dirty="0">
                <a:solidFill>
                  <a:srgbClr val="C00000"/>
                </a:solidFill>
                <a:effectLst/>
                <a:ea typeface="Calibri" panose="020F0502020204030204" pitchFamily="34" charset="0"/>
                <a:cs typeface="Times New Roman" panose="02020603050405020304" pitchFamily="18" charset="0"/>
              </a:rPr>
              <a:t>Vaccine:</a:t>
            </a:r>
          </a:p>
          <a:p>
            <a:pPr>
              <a:lnSpc>
                <a:spcPct val="107000"/>
              </a:lnSpc>
              <a:spcBef>
                <a:spcPts val="0"/>
              </a:spcBef>
              <a:spcAft>
                <a:spcPts val="800"/>
              </a:spcAft>
            </a:pPr>
            <a:r>
              <a:rPr lang="en-US" sz="1800" b="1" dirty="0">
                <a:effectLst/>
                <a:ea typeface="Calibri" panose="020F0502020204030204" pitchFamily="34" charset="0"/>
                <a:cs typeface="Times New Roman" panose="02020603050405020304" pitchFamily="18" charset="0"/>
              </a:rPr>
              <a:t>Live vaccine (Vaccinia virus) – classic, not used routinely since eradication</a:t>
            </a:r>
          </a:p>
          <a:p>
            <a:pPr>
              <a:lnSpc>
                <a:spcPct val="107000"/>
              </a:lnSpc>
              <a:spcBef>
                <a:spcPts val="0"/>
              </a:spcBef>
              <a:spcAft>
                <a:spcPts val="800"/>
              </a:spcAft>
            </a:pPr>
            <a:r>
              <a:rPr lang="en-US" sz="1800" b="1" dirty="0">
                <a:effectLst/>
                <a:ea typeface="Calibri" panose="020F0502020204030204" pitchFamily="34" charset="0"/>
                <a:cs typeface="Times New Roman" panose="02020603050405020304" pitchFamily="18" charset="0"/>
              </a:rPr>
              <a:t>Newer, safer vaccine: MVA-BN (Modified Vaccinia Ankara) – replication-defective, does not replicate in human cells</a:t>
            </a:r>
          </a:p>
          <a:p>
            <a:pPr>
              <a:lnSpc>
                <a:spcPct val="107000"/>
              </a:lnSpc>
              <a:spcBef>
                <a:spcPts val="0"/>
              </a:spcBef>
              <a:spcAft>
                <a:spcPts val="800"/>
              </a:spcAft>
            </a:pPr>
            <a:r>
              <a:rPr lang="en-US" sz="1800" b="1" dirty="0">
                <a:effectLst/>
                <a:ea typeface="Calibri" panose="020F0502020204030204" pitchFamily="34" charset="0"/>
                <a:cs typeface="Times New Roman" panose="02020603050405020304" pitchFamily="18" charset="0"/>
              </a:rPr>
              <a:t>MVA-BN approved for the prevention of smallpox and </a:t>
            </a:r>
            <a:r>
              <a:rPr lang="en-US" sz="1800" b="1" dirty="0" err="1">
                <a:effectLst/>
                <a:ea typeface="Calibri" panose="020F0502020204030204" pitchFamily="34" charset="0"/>
                <a:cs typeface="Times New Roman" panose="02020603050405020304" pitchFamily="18" charset="0"/>
              </a:rPr>
              <a:t>mpox</a:t>
            </a:r>
            <a:r>
              <a:rPr lang="en-US" sz="1800" b="1" dirty="0">
                <a:effectLst/>
                <a:ea typeface="Calibri" panose="020F0502020204030204" pitchFamily="34" charset="0"/>
                <a:cs typeface="Times New Roman" panose="02020603050405020304" pitchFamily="18" charset="0"/>
              </a:rPr>
              <a:t> (two doses, 4 weeks apart)</a:t>
            </a:r>
          </a:p>
          <a:p>
            <a:pPr marL="0" marR="0" indent="0" algn="l" rtl="0">
              <a:lnSpc>
                <a:spcPct val="107000"/>
              </a:lnSpc>
              <a:spcBef>
                <a:spcPts val="0"/>
              </a:spcBef>
              <a:spcAft>
                <a:spcPts val="800"/>
              </a:spcAft>
              <a:buNone/>
            </a:pPr>
            <a:r>
              <a:rPr lang="en-US" sz="1800" b="1" dirty="0">
                <a:solidFill>
                  <a:srgbClr val="C00000"/>
                </a:solidFill>
                <a:effectLst/>
                <a:ea typeface="Calibri" panose="020F0502020204030204" pitchFamily="34" charset="0"/>
                <a:cs typeface="Times New Roman" panose="02020603050405020304" pitchFamily="18" charset="0"/>
              </a:rPr>
              <a:t>Post-exposure prophylaxis: vaccine within 4 days of exposure can prevent or attenuate the illness</a:t>
            </a:r>
          </a:p>
          <a:p>
            <a:pPr>
              <a:lnSpc>
                <a:spcPct val="107000"/>
              </a:lnSpc>
              <a:spcBef>
                <a:spcPts val="0"/>
              </a:spcBef>
              <a:spcAft>
                <a:spcPts val="800"/>
              </a:spcAft>
            </a:pPr>
            <a:r>
              <a:rPr lang="en-US" sz="1800" b="1" dirty="0">
                <a:effectLst/>
                <a:ea typeface="Calibri" panose="020F0502020204030204" pitchFamily="34" charset="0"/>
                <a:cs typeface="Times New Roman" panose="02020603050405020304" pitchFamily="18" charset="0"/>
              </a:rPr>
              <a:t>Isolation of patients, protective measures (personal protective equipment)</a:t>
            </a:r>
          </a:p>
          <a:p>
            <a:pPr marL="0" marR="0" indent="0" algn="l" rtl="0">
              <a:lnSpc>
                <a:spcPct val="107000"/>
              </a:lnSpc>
              <a:spcBef>
                <a:spcPts val="0"/>
              </a:spcBef>
              <a:spcAft>
                <a:spcPts val="800"/>
              </a:spcAft>
              <a:buNone/>
            </a:pPr>
            <a:endParaRPr lang="en-US" sz="1800" b="1" dirty="0">
              <a:solidFill>
                <a:srgbClr val="C00000"/>
              </a:solidFill>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6661961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5088"/>
            <a:ext cx="9144000" cy="971551"/>
          </a:xfrm>
          <a:solidFill>
            <a:schemeClr val="bg2">
              <a:lumMod val="90000"/>
            </a:schemeClr>
          </a:solidFill>
        </p:spPr>
        <p:txBody>
          <a:bodyPr rtlCol="0">
            <a:noAutofit/>
          </a:bodyPr>
          <a:lstStyle/>
          <a:p>
            <a:pPr algn="l" rtl="0"/>
            <a:r>
              <a:rPr lang="ru-RU" sz="2800" b="1" dirty="0">
                <a:solidFill>
                  <a:schemeClr val="accent1">
                    <a:lumMod val="75000"/>
                  </a:schemeClr>
                </a:solidFill>
              </a:rPr>
              <a:t>Parvovirus </a:t>
            </a:r>
            <a:r>
              <a:rPr lang="en-US" sz="2800" b="1" dirty="0">
                <a:solidFill>
                  <a:schemeClr val="accent1">
                    <a:lumMod val="75000"/>
                  </a:schemeClr>
                </a:solidFill>
              </a:rPr>
              <a:t>B</a:t>
            </a:r>
            <a:r>
              <a:rPr lang="ru-RU" sz="2800" b="1" dirty="0">
                <a:solidFill>
                  <a:schemeClr val="accent1">
                    <a:lumMod val="75000"/>
                  </a:schemeClr>
                </a:solidFill>
              </a:rPr>
              <a:t>19 – fifth disease</a:t>
            </a:r>
            <a:endParaRPr lang="en-US" sz="2800" dirty="0">
              <a:solidFill>
                <a:schemeClr val="accent1">
                  <a:lumMod val="75000"/>
                </a:schemeClr>
              </a:solidFill>
            </a:endParaRPr>
          </a:p>
        </p:txBody>
      </p:sp>
      <p:sp>
        <p:nvSpPr>
          <p:cNvPr id="5" name="Content Placeholder 4">
            <a:extLst>
              <a:ext uri="{FF2B5EF4-FFF2-40B4-BE49-F238E27FC236}">
                <a16:creationId xmlns:a16="http://schemas.microsoft.com/office/drawing/2014/main" id="{31E04E06-C9A4-4E8B-A0E5-FD92A3A8CD4B}"/>
              </a:ext>
            </a:extLst>
          </p:cNvPr>
          <p:cNvSpPr>
            <a:spLocks noGrp="1"/>
          </p:cNvSpPr>
          <p:nvPr>
            <p:ph idx="1"/>
          </p:nvPr>
        </p:nvSpPr>
        <p:spPr/>
        <p:txBody>
          <a:bodyPr/>
          <a:lstStyle/>
          <a:p>
            <a:pPr marL="0" indent="0" algn="l" rtl="0">
              <a:buNone/>
            </a:pPr>
            <a:r>
              <a:rPr lang="en-US" sz="1800" dirty="0">
                <a:solidFill>
                  <a:srgbClr val="222222"/>
                </a:solidFill>
                <a:effectLst/>
                <a:ea typeface="Calibri" panose="020F0502020204030204" pitchFamily="34" charset="0"/>
              </a:rPr>
              <a:t>Virus: Human parvovirus B19 (</a:t>
            </a:r>
            <a:r>
              <a:rPr lang="en-US" sz="1800" dirty="0" err="1">
                <a:solidFill>
                  <a:srgbClr val="222222"/>
                </a:solidFill>
                <a:effectLst/>
                <a:ea typeface="Calibri" panose="020F0502020204030204" pitchFamily="34" charset="0"/>
              </a:rPr>
              <a:t>Parvoviridae</a:t>
            </a:r>
            <a:r>
              <a:rPr lang="en-US" sz="1800" dirty="0">
                <a:solidFill>
                  <a:srgbClr val="222222"/>
                </a:solidFill>
                <a:effectLst/>
                <a:ea typeface="Calibri" panose="020F0502020204030204" pitchFamily="34" charset="0"/>
              </a:rPr>
              <a:t>)</a:t>
            </a:r>
          </a:p>
          <a:p>
            <a:pPr algn="l" rtl="0"/>
            <a:endParaRPr lang="en-US" sz="1800" dirty="0">
              <a:solidFill>
                <a:srgbClr val="222222"/>
              </a:solidFill>
              <a:effectLst/>
              <a:ea typeface="Calibri" panose="020F0502020204030204" pitchFamily="34" charset="0"/>
            </a:endParaRPr>
          </a:p>
          <a:p>
            <a:pPr algn="l" rtl="0">
              <a:spcBef>
                <a:spcPts val="0"/>
              </a:spcBef>
            </a:pPr>
            <a:r>
              <a:rPr lang="en-US" sz="1800" dirty="0">
                <a:solidFill>
                  <a:srgbClr val="222222"/>
                </a:solidFill>
                <a:effectLst/>
                <a:ea typeface="Calibri" panose="020F0502020204030204" pitchFamily="34" charset="0"/>
              </a:rPr>
              <a:t>Single-stranded DNA, small non-enveloped virion</a:t>
            </a:r>
          </a:p>
          <a:p>
            <a:pPr algn="l" rtl="0">
              <a:spcBef>
                <a:spcPts val="0"/>
              </a:spcBef>
            </a:pPr>
            <a:r>
              <a:rPr lang="en-US" sz="1800" dirty="0">
                <a:solidFill>
                  <a:srgbClr val="222222"/>
                </a:solidFill>
                <a:effectLst/>
                <a:ea typeface="Calibri" panose="020F0502020204030204" pitchFamily="34" charset="0"/>
              </a:rPr>
              <a:t>Tropism for erythroid progenitors (receptor: P antigen)</a:t>
            </a:r>
          </a:p>
          <a:p>
            <a:pPr algn="l" rtl="0">
              <a:spcBef>
                <a:spcPts val="0"/>
              </a:spcBef>
            </a:pPr>
            <a:r>
              <a:rPr lang="en-US" sz="1800" dirty="0">
                <a:solidFill>
                  <a:srgbClr val="222222"/>
                </a:solidFill>
                <a:effectLst/>
                <a:ea typeface="Calibri" panose="020F0502020204030204" pitchFamily="34" charset="0"/>
              </a:rPr>
              <a:t>Transmission: Respiratory droplets, transplacental</a:t>
            </a:r>
          </a:p>
          <a:p>
            <a:pPr algn="l" rtl="0">
              <a:spcBef>
                <a:spcPts val="0"/>
              </a:spcBef>
            </a:pPr>
            <a:r>
              <a:rPr lang="en-US" sz="1800" dirty="0">
                <a:solidFill>
                  <a:srgbClr val="222222"/>
                </a:solidFill>
                <a:effectLst/>
                <a:ea typeface="Calibri" panose="020F0502020204030204" pitchFamily="34" charset="0"/>
              </a:rPr>
              <a:t>Incubation: 4–14 days</a:t>
            </a:r>
          </a:p>
          <a:p>
            <a:pPr algn="l" rtl="0"/>
            <a:endParaRPr lang="en-US" sz="1800" dirty="0">
              <a:solidFill>
                <a:srgbClr val="222222"/>
              </a:solidFill>
              <a:effectLst/>
              <a:ea typeface="Calibri" panose="020F0502020204030204" pitchFamily="34" charset="0"/>
            </a:endParaRPr>
          </a:p>
          <a:p>
            <a:pPr marL="0" indent="0" algn="l" rtl="0">
              <a:buNone/>
            </a:pPr>
            <a:r>
              <a:rPr lang="en-US" sz="1800" dirty="0">
                <a:solidFill>
                  <a:srgbClr val="222222"/>
                </a:solidFill>
                <a:effectLst/>
                <a:ea typeface="Calibri" panose="020F0502020204030204" pitchFamily="34" charset="0"/>
              </a:rPr>
              <a:t>Clinical syndromes:</a:t>
            </a:r>
          </a:p>
          <a:p>
            <a:pPr algn="l" rtl="0"/>
            <a:endParaRPr lang="en-US" sz="1800" dirty="0">
              <a:solidFill>
                <a:srgbClr val="222222"/>
              </a:solidFill>
              <a:effectLst/>
              <a:ea typeface="Calibri" panose="020F0502020204030204" pitchFamily="34" charset="0"/>
            </a:endParaRPr>
          </a:p>
          <a:p>
            <a:pPr algn="l" rtl="0"/>
            <a:r>
              <a:rPr lang="en-US" sz="1800" dirty="0">
                <a:solidFill>
                  <a:srgbClr val="222222"/>
                </a:solidFill>
                <a:effectLst/>
                <a:ea typeface="Calibri" panose="020F0502020204030204" pitchFamily="34" charset="0"/>
              </a:rPr>
              <a:t>Erythema </a:t>
            </a:r>
            <a:r>
              <a:rPr lang="en-US" sz="1800" dirty="0" err="1">
                <a:solidFill>
                  <a:srgbClr val="222222"/>
                </a:solidFill>
                <a:effectLst/>
                <a:ea typeface="Calibri" panose="020F0502020204030204" pitchFamily="34" charset="0"/>
              </a:rPr>
              <a:t>infectiosum</a:t>
            </a:r>
            <a:r>
              <a:rPr lang="en-US" sz="1800" dirty="0">
                <a:solidFill>
                  <a:srgbClr val="222222"/>
                </a:solidFill>
                <a:effectLst/>
                <a:ea typeface="Calibri" panose="020F0502020204030204" pitchFamily="34" charset="0"/>
              </a:rPr>
              <a:t>: "Slapped cheeks" + reticular rash on the trunk and limbs. May recur.</a:t>
            </a:r>
          </a:p>
          <a:p>
            <a:pPr algn="l" rtl="0"/>
            <a:r>
              <a:rPr lang="en-US" sz="1800" dirty="0">
                <a:solidFill>
                  <a:srgbClr val="222222"/>
                </a:solidFill>
                <a:effectLst/>
                <a:ea typeface="Calibri" panose="020F0502020204030204" pitchFamily="34" charset="0"/>
              </a:rPr>
              <a:t>Arthropathy: symmetric arthritis in adult women</a:t>
            </a:r>
          </a:p>
          <a:p>
            <a:pPr algn="l" rtl="0"/>
            <a:r>
              <a:rPr lang="en-US" sz="1800" dirty="0">
                <a:solidFill>
                  <a:srgbClr val="222222"/>
                </a:solidFill>
                <a:effectLst/>
                <a:ea typeface="Calibri" panose="020F0502020204030204" pitchFamily="34" charset="0"/>
              </a:rPr>
              <a:t>Aplastic crisis: in hemolytic anemias (sickle cell anemia)</a:t>
            </a:r>
          </a:p>
          <a:p>
            <a:pPr algn="l" rtl="0"/>
            <a:r>
              <a:rPr lang="en-US" sz="1800" dirty="0">
                <a:solidFill>
                  <a:srgbClr val="222222"/>
                </a:solidFill>
                <a:effectLst/>
                <a:ea typeface="Calibri" panose="020F0502020204030204" pitchFamily="34" charset="0"/>
              </a:rPr>
              <a:t>Hydrops fetalis: severe fetal anemia (second trimester)</a:t>
            </a:r>
          </a:p>
          <a:p>
            <a:pPr algn="l" rtl="0"/>
            <a:endParaRPr lang="en-US" sz="1800" dirty="0">
              <a:solidFill>
                <a:srgbClr val="222222"/>
              </a:solidFill>
              <a:effectLst/>
              <a:ea typeface="Calibri" panose="020F0502020204030204" pitchFamily="34" charset="0"/>
            </a:endParaRPr>
          </a:p>
          <a:p>
            <a:pPr marL="800100" lvl="2" indent="0" algn="l" rtl="0">
              <a:buNone/>
            </a:pPr>
            <a:br>
              <a:rPr lang="en-US" sz="1000" dirty="0">
                <a:solidFill>
                  <a:srgbClr val="222222"/>
                </a:solidFill>
                <a:effectLst/>
                <a:ea typeface="Calibri" panose="020F0502020204030204" pitchFamily="34" charset="0"/>
              </a:rPr>
            </a:br>
            <a:br>
              <a:rPr lang="en-US" sz="1000" dirty="0">
                <a:solidFill>
                  <a:srgbClr val="222222"/>
                </a:solidFill>
                <a:effectLst/>
                <a:ea typeface="Calibri" panose="020F0502020204030204" pitchFamily="34" charset="0"/>
              </a:rPr>
            </a:br>
            <a:endParaRPr lang="ru-RU" sz="1200" dirty="0"/>
          </a:p>
        </p:txBody>
      </p:sp>
    </p:spTree>
    <p:extLst>
      <p:ext uri="{BB962C8B-B14F-4D97-AF65-F5344CB8AC3E}">
        <p14:creationId xmlns:p14="http://schemas.microsoft.com/office/powerpoint/2010/main" val="279539242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5088"/>
            <a:ext cx="9144000" cy="971551"/>
          </a:xfrm>
          <a:solidFill>
            <a:schemeClr val="bg2">
              <a:lumMod val="90000"/>
            </a:schemeClr>
          </a:solidFill>
        </p:spPr>
        <p:txBody>
          <a:bodyPr rtlCol="0">
            <a:noAutofit/>
          </a:bodyPr>
          <a:lstStyle/>
          <a:p>
            <a:pPr algn="l" rtl="0"/>
            <a:r>
              <a:rPr lang="ru-RU" sz="2800" b="1" dirty="0">
                <a:solidFill>
                  <a:schemeClr val="accent1">
                    <a:lumMod val="75000"/>
                  </a:schemeClr>
                </a:solidFill>
              </a:rPr>
              <a:t>Parvovirus V19 - diagnosis and significance</a:t>
            </a:r>
            <a:endParaRPr lang="en-US" sz="2800" dirty="0">
              <a:solidFill>
                <a:schemeClr val="accent1">
                  <a:lumMod val="75000"/>
                </a:schemeClr>
              </a:solidFill>
            </a:endParaRPr>
          </a:p>
        </p:txBody>
      </p:sp>
      <p:sp>
        <p:nvSpPr>
          <p:cNvPr id="5" name="Content Placeholder 4">
            <a:extLst>
              <a:ext uri="{FF2B5EF4-FFF2-40B4-BE49-F238E27FC236}">
                <a16:creationId xmlns:a16="http://schemas.microsoft.com/office/drawing/2014/main" id="{31E04E06-C9A4-4E8B-A0E5-FD92A3A8CD4B}"/>
              </a:ext>
            </a:extLst>
          </p:cNvPr>
          <p:cNvSpPr>
            <a:spLocks noGrp="1"/>
          </p:cNvSpPr>
          <p:nvPr>
            <p:ph idx="1"/>
          </p:nvPr>
        </p:nvSpPr>
        <p:spPr/>
        <p:txBody>
          <a:bodyPr/>
          <a:lstStyle/>
          <a:p>
            <a:pPr marL="0" indent="0" algn="l" rtl="0">
              <a:buNone/>
            </a:pPr>
            <a:r>
              <a:rPr lang="en-US" sz="1800" dirty="0">
                <a:solidFill>
                  <a:srgbClr val="222222"/>
                </a:solidFill>
                <a:effectLst/>
                <a:ea typeface="Calibri" panose="020F0502020204030204" pitchFamily="34" charset="0"/>
              </a:rPr>
              <a:t>Laboratory diagnostics:</a:t>
            </a:r>
          </a:p>
          <a:p>
            <a:r>
              <a:rPr lang="en-US" sz="1800" dirty="0">
                <a:solidFill>
                  <a:srgbClr val="222222"/>
                </a:solidFill>
                <a:effectLst/>
                <a:ea typeface="Calibri" panose="020F0502020204030204" pitchFamily="34" charset="0"/>
              </a:rPr>
              <a:t>IgM and IgG serology (IgM positive in the acute phase, persists &lt;2 months)</a:t>
            </a:r>
          </a:p>
          <a:p>
            <a:r>
              <a:rPr lang="en-US" sz="1800" dirty="0">
                <a:solidFill>
                  <a:srgbClr val="222222"/>
                </a:solidFill>
                <a:effectLst/>
                <a:ea typeface="Calibri" panose="020F0502020204030204" pitchFamily="34" charset="0"/>
              </a:rPr>
              <a:t>PCR of blood – gold standard in aplastic crisis</a:t>
            </a:r>
          </a:p>
          <a:p>
            <a:r>
              <a:rPr lang="en-US" sz="1800" dirty="0">
                <a:solidFill>
                  <a:srgbClr val="222222"/>
                </a:solidFill>
                <a:effectLst/>
                <a:ea typeface="Calibri" panose="020F0502020204030204" pitchFamily="34" charset="0"/>
              </a:rPr>
              <a:t>Pregnant women: if IgM is positive, then PCR of amniotic fluid is performed</a:t>
            </a:r>
          </a:p>
          <a:p>
            <a:pPr marL="0" indent="0" algn="l" rtl="0">
              <a:buNone/>
            </a:pPr>
            <a:endParaRPr lang="en-US" sz="1800" dirty="0">
              <a:solidFill>
                <a:srgbClr val="222222"/>
              </a:solidFill>
              <a:effectLst/>
              <a:ea typeface="Calibri" panose="020F0502020204030204" pitchFamily="34" charset="0"/>
            </a:endParaRPr>
          </a:p>
          <a:p>
            <a:pPr marL="0" indent="0" algn="l" rtl="0">
              <a:buNone/>
            </a:pPr>
            <a:r>
              <a:rPr lang="en-US" sz="1800" dirty="0">
                <a:solidFill>
                  <a:srgbClr val="222222"/>
                </a:solidFill>
                <a:effectLst/>
                <a:ea typeface="Calibri" panose="020F0502020204030204" pitchFamily="34" charset="0"/>
              </a:rPr>
              <a:t>No vaccine</a:t>
            </a:r>
          </a:p>
          <a:p>
            <a:pPr marL="0" indent="0" algn="l" rtl="0">
              <a:buNone/>
            </a:pPr>
            <a:endParaRPr lang="en-US" sz="1800" dirty="0">
              <a:solidFill>
                <a:srgbClr val="222222"/>
              </a:solidFill>
              <a:effectLst/>
              <a:ea typeface="Calibri" panose="020F0502020204030204" pitchFamily="34" charset="0"/>
            </a:endParaRPr>
          </a:p>
          <a:p>
            <a:pPr marL="0" indent="0" algn="l" rtl="0">
              <a:buNone/>
            </a:pPr>
            <a:r>
              <a:rPr lang="en-US" sz="1800" dirty="0">
                <a:solidFill>
                  <a:srgbClr val="222222"/>
                </a:solidFill>
                <a:effectLst/>
                <a:ea typeface="Calibri" panose="020F0502020204030204" pitchFamily="34" charset="0"/>
              </a:rPr>
              <a:t>Therapy: symptomatic; in hydrops fetalis, intrauterine transfusion</a:t>
            </a:r>
          </a:p>
          <a:p>
            <a:pPr marL="0" indent="0" algn="l" rtl="0">
              <a:buNone/>
            </a:pPr>
            <a:endParaRPr lang="en-US" sz="1800" dirty="0">
              <a:solidFill>
                <a:srgbClr val="222222"/>
              </a:solidFill>
              <a:effectLst/>
              <a:ea typeface="Calibri" panose="020F0502020204030204" pitchFamily="34" charset="0"/>
            </a:endParaRPr>
          </a:p>
          <a:p>
            <a:pPr marL="0" indent="0" algn="l" rtl="0">
              <a:buNone/>
            </a:pPr>
            <a:r>
              <a:rPr lang="en-US" sz="1800" dirty="0">
                <a:solidFill>
                  <a:srgbClr val="222222"/>
                </a:solidFill>
                <a:effectLst/>
                <a:ea typeface="Calibri" panose="020F0502020204030204" pitchFamily="34" charset="0"/>
              </a:rPr>
              <a:t>Differential diagnosis: does not produce </a:t>
            </a:r>
            <a:r>
              <a:rPr lang="en-US" sz="1800" dirty="0" err="1">
                <a:solidFill>
                  <a:srgbClr val="222222"/>
                </a:solidFill>
                <a:effectLst/>
                <a:ea typeface="Calibri" panose="020F0502020204030204" pitchFamily="34" charset="0"/>
              </a:rPr>
              <a:t>Koplik</a:t>
            </a:r>
            <a:r>
              <a:rPr lang="en-US" sz="1800" dirty="0">
                <a:solidFill>
                  <a:srgbClr val="222222"/>
                </a:solidFill>
                <a:effectLst/>
                <a:ea typeface="Calibri" panose="020F0502020204030204" pitchFamily="34" charset="0"/>
              </a:rPr>
              <a:t> spots, lymphadenopathy is mild</a:t>
            </a:r>
            <a:br>
              <a:rPr lang="en-US" sz="1000" dirty="0">
                <a:solidFill>
                  <a:srgbClr val="222222"/>
                </a:solidFill>
                <a:effectLst/>
                <a:ea typeface="Calibri" panose="020F0502020204030204" pitchFamily="34" charset="0"/>
              </a:rPr>
            </a:br>
            <a:endParaRPr lang="ru-RU" sz="1200" dirty="0"/>
          </a:p>
        </p:txBody>
      </p:sp>
    </p:spTree>
    <p:extLst>
      <p:ext uri="{BB962C8B-B14F-4D97-AF65-F5344CB8AC3E}">
        <p14:creationId xmlns:p14="http://schemas.microsoft.com/office/powerpoint/2010/main" val="206775175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4613"/>
            <a:ext cx="9144000" cy="971551"/>
          </a:xfrm>
          <a:solidFill>
            <a:schemeClr val="bg2">
              <a:lumMod val="90000"/>
            </a:schemeClr>
          </a:solidFill>
        </p:spPr>
        <p:txBody>
          <a:bodyPr rtlCol="0">
            <a:noAutofit/>
          </a:bodyPr>
          <a:lstStyle/>
          <a:p>
            <a:pPr algn="l" rtl="0"/>
            <a:r>
              <a:rPr lang="ru-RU" sz="2800" b="1" dirty="0">
                <a:solidFill>
                  <a:schemeClr val="accent1">
                    <a:lumMod val="75000"/>
                  </a:schemeClr>
                </a:solidFill>
              </a:rPr>
              <a:t>Differential diagnosis of viral rash fevers (type of rash)</a:t>
            </a:r>
            <a:endParaRPr lang="en-US" sz="2800" i="1" dirty="0">
              <a:solidFill>
                <a:schemeClr val="accent1">
                  <a:lumMod val="75000"/>
                </a:schemeClr>
              </a:solidFill>
            </a:endParaRPr>
          </a:p>
        </p:txBody>
      </p:sp>
      <p:graphicFrame>
        <p:nvGraphicFramePr>
          <p:cNvPr id="6" name="Table 5">
            <a:extLst>
              <a:ext uri="{FF2B5EF4-FFF2-40B4-BE49-F238E27FC236}">
                <a16:creationId xmlns:a16="http://schemas.microsoft.com/office/drawing/2014/main" id="{4E48CD15-36CE-42BC-A43A-767EE1EFFBD2}"/>
              </a:ext>
            </a:extLst>
          </p:cNvPr>
          <p:cNvGraphicFramePr>
            <a:graphicFrameLocks noGrp="1"/>
          </p:cNvGraphicFramePr>
          <p:nvPr>
            <p:extLst>
              <p:ext uri="{D42A27DB-BD31-4B8C-83A1-F6EECF244321}">
                <p14:modId xmlns:p14="http://schemas.microsoft.com/office/powerpoint/2010/main" val="3282365028"/>
              </p:ext>
            </p:extLst>
          </p:nvPr>
        </p:nvGraphicFramePr>
        <p:xfrm>
          <a:off x="251520" y="896938"/>
          <a:ext cx="8424936" cy="6356350"/>
        </p:xfrm>
        <a:graphic>
          <a:graphicData uri="http://schemas.openxmlformats.org/drawingml/2006/table">
            <a:tbl>
              <a:tblPr firstRow="1" firstCol="1" bandRow="1">
                <a:tableStyleId>{9D7B26C5-4107-4FEC-AEDC-1716B250A1EF}</a:tableStyleId>
              </a:tblPr>
              <a:tblGrid>
                <a:gridCol w="2105783">
                  <a:extLst>
                    <a:ext uri="{9D8B030D-6E8A-4147-A177-3AD203B41FA5}">
                      <a16:colId xmlns:a16="http://schemas.microsoft.com/office/drawing/2014/main" val="50194405"/>
                    </a:ext>
                  </a:extLst>
                </a:gridCol>
                <a:gridCol w="2105783">
                  <a:extLst>
                    <a:ext uri="{9D8B030D-6E8A-4147-A177-3AD203B41FA5}">
                      <a16:colId xmlns:a16="http://schemas.microsoft.com/office/drawing/2014/main" val="1276065813"/>
                    </a:ext>
                  </a:extLst>
                </a:gridCol>
                <a:gridCol w="2106685">
                  <a:extLst>
                    <a:ext uri="{9D8B030D-6E8A-4147-A177-3AD203B41FA5}">
                      <a16:colId xmlns:a16="http://schemas.microsoft.com/office/drawing/2014/main" val="2161876889"/>
                    </a:ext>
                  </a:extLst>
                </a:gridCol>
                <a:gridCol w="2106685">
                  <a:extLst>
                    <a:ext uri="{9D8B030D-6E8A-4147-A177-3AD203B41FA5}">
                      <a16:colId xmlns:a16="http://schemas.microsoft.com/office/drawing/2014/main" val="594051704"/>
                    </a:ext>
                  </a:extLst>
                </a:gridCol>
              </a:tblGrid>
              <a:tr h="0">
                <a:tc>
                  <a:txBody>
                    <a:bodyPr/>
                    <a:lstStyle/>
                    <a:p>
                      <a:pPr marL="0" marR="0" algn="l" rtl="0">
                        <a:lnSpc>
                          <a:spcPct val="107000"/>
                        </a:lnSpc>
                        <a:spcBef>
                          <a:spcPts val="0"/>
                        </a:spcBef>
                        <a:spcAft>
                          <a:spcPts val="0"/>
                        </a:spcAft>
                      </a:pPr>
                      <a:r>
                        <a:rPr lang="en-US" sz="1800">
                          <a:effectLst/>
                        </a:rPr>
                        <a:t>Disease/Virus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Type of rash</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The onset of the rash</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Distribution</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52894291"/>
                  </a:ext>
                </a:extLst>
              </a:tr>
              <a:tr h="0">
                <a:tc>
                  <a:txBody>
                    <a:bodyPr/>
                    <a:lstStyle/>
                    <a:p>
                      <a:pPr marL="0" marR="0" algn="l" rtl="0">
                        <a:lnSpc>
                          <a:spcPct val="107000"/>
                        </a:lnSpc>
                        <a:spcBef>
                          <a:spcPts val="0"/>
                        </a:spcBef>
                        <a:spcAft>
                          <a:spcPts val="0"/>
                        </a:spcAft>
                      </a:pPr>
                      <a:r>
                        <a:rPr lang="en-US" sz="1800">
                          <a:effectLst/>
                        </a:rPr>
                        <a:t>Measles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dirty="0" err="1">
                          <a:effectLst/>
                        </a:rPr>
                        <a:t>Maculopapular</a:t>
                      </a:r>
                      <a:r>
                        <a:rPr lang="en-US" sz="1800" dirty="0">
                          <a:effectLst/>
                        </a:rPr>
                        <a:t>,</a:t>
                      </a:r>
                      <a:r>
                        <a:rPr lang="en-US" sz="1800" dirty="0" err="1">
                          <a:effectLst/>
                        </a:rPr>
                        <a:t>coalescent</a:t>
                      </a:r>
                      <a:r>
                        <a:rPr lang="en-US" sz="1800" dirty="0">
                          <a:effectLst/>
                        </a:rPr>
                        <a:t>,</a:t>
                      </a:r>
                      <a:r>
                        <a:rPr lang="en-US" sz="1800" dirty="0" err="1">
                          <a:effectLst/>
                        </a:rPr>
                        <a:t>rich</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Behind the ears, forehead</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Cephalocaudally, desquamation</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246899039"/>
                  </a:ext>
                </a:extLst>
              </a:tr>
              <a:tr h="0">
                <a:tc>
                  <a:txBody>
                    <a:bodyPr/>
                    <a:lstStyle/>
                    <a:p>
                      <a:pPr marL="0" marR="0" algn="l" rtl="0">
                        <a:lnSpc>
                          <a:spcPct val="107000"/>
                        </a:lnSpc>
                        <a:spcBef>
                          <a:spcPts val="0"/>
                        </a:spcBef>
                        <a:spcAft>
                          <a:spcPts val="0"/>
                        </a:spcAft>
                      </a:pPr>
                      <a:r>
                        <a:rPr lang="en-US" sz="1800">
                          <a:effectLst/>
                        </a:rPr>
                        <a:t>Rubella</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Small maculopapular, tender</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Face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Rapidly on the trunk and limbs (&lt;24h), without desquamation</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9882443"/>
                  </a:ext>
                </a:extLst>
              </a:tr>
              <a:tr h="0">
                <a:tc>
                  <a:txBody>
                    <a:bodyPr/>
                    <a:lstStyle/>
                    <a:p>
                      <a:pPr marL="0" marR="0" algn="l" rtl="0">
                        <a:lnSpc>
                          <a:spcPct val="107000"/>
                        </a:lnSpc>
                        <a:spcBef>
                          <a:spcPts val="0"/>
                        </a:spcBef>
                        <a:spcAft>
                          <a:spcPts val="0"/>
                        </a:spcAft>
                      </a:pPr>
                      <a:r>
                        <a:rPr lang="en-US" sz="1800" dirty="0" err="1">
                          <a:effectLst/>
                        </a:rPr>
                        <a:t>Parvovirus</a:t>
                      </a:r>
                      <a:r>
                        <a:rPr lang="en-US" sz="1800" dirty="0">
                          <a:effectLst/>
                        </a:rPr>
                        <a:t> </a:t>
                      </a:r>
                      <a:r>
                        <a:rPr lang="sr-Cyrl-RS" sz="1800" dirty="0">
                          <a:effectLst/>
                        </a:rPr>
                        <a:t>In</a:t>
                      </a:r>
                      <a:r>
                        <a:rPr lang="en-US" sz="1800" dirty="0">
                          <a:effectLst/>
                        </a:rPr>
                        <a:t>19</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Erythema of the cheeks, reticular on the body</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Cheeks ("Slapped")</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Trunk and limbs, palms/soles spared</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933580442"/>
                  </a:ext>
                </a:extLst>
              </a:tr>
              <a:tr h="0">
                <a:tc>
                  <a:txBody>
                    <a:bodyPr/>
                    <a:lstStyle/>
                    <a:p>
                      <a:pPr marL="0" marR="0" algn="l" rtl="0">
                        <a:lnSpc>
                          <a:spcPct val="107000"/>
                        </a:lnSpc>
                        <a:spcBef>
                          <a:spcPts val="0"/>
                        </a:spcBef>
                        <a:spcAft>
                          <a:spcPts val="0"/>
                        </a:spcAft>
                      </a:pPr>
                      <a:r>
                        <a:rPr lang="en-US" sz="1800" dirty="0">
                          <a:effectLst/>
                        </a:rPr>
                        <a:t>HHV-6 (</a:t>
                      </a:r>
                      <a:r>
                        <a:rPr lang="en-US" sz="1800" i="1" dirty="0">
                          <a:effectLst/>
                        </a:rPr>
                        <a:t>Roseola</a:t>
                      </a:r>
                      <a:r>
                        <a:rPr lang="en-US" sz="1800" dirty="0">
                          <a:effectLst/>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Pink maculopapular</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Neck and torso (when T drops)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Corpse &gt; limbs, face clean</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32284270"/>
                  </a:ext>
                </a:extLst>
              </a:tr>
              <a:tr h="0">
                <a:tc>
                  <a:txBody>
                    <a:bodyPr/>
                    <a:lstStyle/>
                    <a:p>
                      <a:pPr marL="0" marR="0" algn="l" rtl="0">
                        <a:lnSpc>
                          <a:spcPct val="107000"/>
                        </a:lnSpc>
                        <a:spcBef>
                          <a:spcPts val="0"/>
                        </a:spcBef>
                        <a:spcAft>
                          <a:spcPts val="0"/>
                        </a:spcAft>
                      </a:pPr>
                      <a:r>
                        <a:rPr lang="en-US" sz="1800">
                          <a:effectLst/>
                        </a:rPr>
                        <a:t>Coxsackie (hand-foot-mouth)</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Vesicles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Oral + palms + soles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Oral mucosa and acral</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509770034"/>
                  </a:ext>
                </a:extLst>
              </a:tr>
              <a:tr h="0">
                <a:tc>
                  <a:txBody>
                    <a:bodyPr/>
                    <a:lstStyle/>
                    <a:p>
                      <a:pPr marL="0" marR="0" algn="l" rtl="0">
                        <a:lnSpc>
                          <a:spcPct val="107000"/>
                        </a:lnSpc>
                        <a:spcBef>
                          <a:spcPts val="0"/>
                        </a:spcBef>
                        <a:spcAft>
                          <a:spcPts val="0"/>
                        </a:spcAft>
                      </a:pPr>
                      <a:r>
                        <a:rPr lang="en-US" sz="1800">
                          <a:effectLst/>
                        </a:rPr>
                        <a:t>VZV (Varicella)</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Pleomorphic: macules → scabs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Torso and face (in waves)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Centrifugal, includes scalp and mucous membranes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80070779"/>
                  </a:ext>
                </a:extLst>
              </a:tr>
              <a:tr h="0">
                <a:tc>
                  <a:txBody>
                    <a:bodyPr/>
                    <a:lstStyle/>
                    <a:p>
                      <a:pPr marL="0" marR="0" algn="l" rtl="0">
                        <a:lnSpc>
                          <a:spcPct val="107000"/>
                        </a:lnSpc>
                        <a:spcBef>
                          <a:spcPts val="0"/>
                        </a:spcBef>
                        <a:spcAft>
                          <a:spcPts val="0"/>
                        </a:spcAft>
                      </a:pPr>
                      <a:r>
                        <a:rPr lang="en-US" sz="1800" i="1" dirty="0">
                          <a:effectLst/>
                        </a:rPr>
                        <a:t>Smallpox</a:t>
                      </a:r>
                      <a:r>
                        <a:rPr lang="en-US" sz="1800" dirty="0">
                          <a:effectLst/>
                        </a:rPr>
                        <a:t>(</a:t>
                      </a:r>
                      <a:r>
                        <a:rPr lang="en-US" sz="1800" dirty="0" err="1">
                          <a:effectLst/>
                        </a:rPr>
                        <a:t>Big</a:t>
                      </a:r>
                      <a:r>
                        <a:rPr lang="en-US" sz="1800" dirty="0">
                          <a:effectLst/>
                        </a:rPr>
                        <a:t> </a:t>
                      </a:r>
                      <a:r>
                        <a:rPr lang="en-US" sz="1800" dirty="0" err="1">
                          <a:effectLst/>
                        </a:rPr>
                        <a:t>smallpox</a:t>
                      </a:r>
                      <a:r>
                        <a:rPr lang="en-US" sz="1800" dirty="0">
                          <a:effectLst/>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Vesiculo-pustular (synchronized)</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Face and limbs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dirty="0" err="1">
                          <a:effectLst/>
                        </a:rPr>
                        <a:t>Centrifugal</a:t>
                      </a:r>
                      <a:r>
                        <a:rPr lang="en-US" sz="1800" dirty="0">
                          <a:effectLst/>
                        </a:rPr>
                        <a:t>,</a:t>
                      </a:r>
                      <a:r>
                        <a:rPr lang="en-US" sz="1800" dirty="0" err="1">
                          <a:effectLst/>
                        </a:rPr>
                        <a:t>everything</a:t>
                      </a:r>
                      <a:r>
                        <a:rPr lang="en-US" sz="1800" dirty="0">
                          <a:effectLst/>
                        </a:rPr>
                        <a:t> </a:t>
                      </a:r>
                      <a:r>
                        <a:rPr lang="en-US" sz="1800" dirty="0" err="1">
                          <a:effectLst/>
                        </a:rPr>
                        <a:t>lesions</a:t>
                      </a:r>
                      <a:r>
                        <a:rPr lang="en-US" sz="1800" dirty="0">
                          <a:effectLst/>
                        </a:rPr>
                        <a:t>in</a:t>
                      </a:r>
                      <a:r>
                        <a:rPr lang="en-US" sz="1800" dirty="0" err="1">
                          <a:effectLst/>
                        </a:rPr>
                        <a:t>the same</a:t>
                      </a:r>
                      <a:r>
                        <a:rPr lang="en-US" sz="1800" dirty="0">
                          <a:effectLst/>
                        </a:rPr>
                        <a:t> </a:t>
                      </a:r>
                      <a:r>
                        <a:rPr lang="en-US" sz="1800" dirty="0" err="1">
                          <a:effectLst/>
                        </a:rPr>
                        <a:t>stadium</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86602721"/>
                  </a:ext>
                </a:extLst>
              </a:tr>
            </a:tbl>
          </a:graphicData>
        </a:graphic>
      </p:graphicFrame>
    </p:spTree>
    <p:extLst>
      <p:ext uri="{BB962C8B-B14F-4D97-AF65-F5344CB8AC3E}">
        <p14:creationId xmlns:p14="http://schemas.microsoft.com/office/powerpoint/2010/main" val="139231744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4613"/>
            <a:ext cx="9144000" cy="971551"/>
          </a:xfrm>
          <a:solidFill>
            <a:schemeClr val="bg2">
              <a:lumMod val="90000"/>
            </a:schemeClr>
          </a:solidFill>
        </p:spPr>
        <p:txBody>
          <a:bodyPr rtlCol="0">
            <a:noAutofit/>
          </a:bodyPr>
          <a:lstStyle/>
          <a:p>
            <a:pPr algn="l" rtl="0"/>
            <a:r>
              <a:rPr lang="ru-RU" sz="2800" b="1" dirty="0">
                <a:solidFill>
                  <a:schemeClr val="accent1">
                    <a:lumMod val="75000"/>
                  </a:schemeClr>
                </a:solidFill>
              </a:rPr>
              <a:t>Differential diagnosis of viral rash fevers – prodromes and specificities</a:t>
            </a:r>
            <a:endParaRPr lang="en-US" sz="2800" i="1" dirty="0">
              <a:solidFill>
                <a:schemeClr val="accent1">
                  <a:lumMod val="75000"/>
                </a:schemeClr>
              </a:solidFill>
            </a:endParaRPr>
          </a:p>
        </p:txBody>
      </p:sp>
      <p:graphicFrame>
        <p:nvGraphicFramePr>
          <p:cNvPr id="3" name="Table 2">
            <a:extLst>
              <a:ext uri="{FF2B5EF4-FFF2-40B4-BE49-F238E27FC236}">
                <a16:creationId xmlns:a16="http://schemas.microsoft.com/office/drawing/2014/main" id="{5E2955CA-776C-4D5C-AB8D-8EC7D3159D22}"/>
              </a:ext>
            </a:extLst>
          </p:cNvPr>
          <p:cNvGraphicFramePr>
            <a:graphicFrameLocks noGrp="1"/>
          </p:cNvGraphicFramePr>
          <p:nvPr>
            <p:extLst>
              <p:ext uri="{D42A27DB-BD31-4B8C-83A1-F6EECF244321}">
                <p14:modId xmlns:p14="http://schemas.microsoft.com/office/powerpoint/2010/main" val="3104084251"/>
              </p:ext>
            </p:extLst>
          </p:nvPr>
        </p:nvGraphicFramePr>
        <p:xfrm>
          <a:off x="467543" y="1628800"/>
          <a:ext cx="8208913" cy="4595368"/>
        </p:xfrm>
        <a:graphic>
          <a:graphicData uri="http://schemas.openxmlformats.org/drawingml/2006/table">
            <a:tbl>
              <a:tblPr firstRow="1" firstCol="1" bandRow="1">
                <a:tableStyleId>{9D7B26C5-4107-4FEC-AEDC-1716B250A1EF}</a:tableStyleId>
              </a:tblPr>
              <a:tblGrid>
                <a:gridCol w="2735719">
                  <a:extLst>
                    <a:ext uri="{9D8B030D-6E8A-4147-A177-3AD203B41FA5}">
                      <a16:colId xmlns:a16="http://schemas.microsoft.com/office/drawing/2014/main" val="3526429197"/>
                    </a:ext>
                  </a:extLst>
                </a:gridCol>
                <a:gridCol w="2736597">
                  <a:extLst>
                    <a:ext uri="{9D8B030D-6E8A-4147-A177-3AD203B41FA5}">
                      <a16:colId xmlns:a16="http://schemas.microsoft.com/office/drawing/2014/main" val="1417497040"/>
                    </a:ext>
                  </a:extLst>
                </a:gridCol>
                <a:gridCol w="2736597">
                  <a:extLst>
                    <a:ext uri="{9D8B030D-6E8A-4147-A177-3AD203B41FA5}">
                      <a16:colId xmlns:a16="http://schemas.microsoft.com/office/drawing/2014/main" val="3932187239"/>
                    </a:ext>
                  </a:extLst>
                </a:gridCol>
              </a:tblGrid>
              <a:tr h="0">
                <a:tc>
                  <a:txBody>
                    <a:bodyPr/>
                    <a:lstStyle/>
                    <a:p>
                      <a:pPr marL="0" marR="0" algn="l" rtl="0">
                        <a:lnSpc>
                          <a:spcPct val="107000"/>
                        </a:lnSpc>
                        <a:spcBef>
                          <a:spcPts val="0"/>
                        </a:spcBef>
                        <a:spcAft>
                          <a:spcPts val="0"/>
                        </a:spcAft>
                      </a:pPr>
                      <a:r>
                        <a:rPr lang="en-US" sz="1800">
                          <a:effectLst/>
                        </a:rPr>
                        <a:t>Disease/Virus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Key prodromal sign</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Specificities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60672324"/>
                  </a:ext>
                </a:extLst>
              </a:tr>
              <a:tr h="0">
                <a:tc>
                  <a:txBody>
                    <a:bodyPr/>
                    <a:lstStyle/>
                    <a:p>
                      <a:pPr marL="0" marR="0" algn="l" rtl="0">
                        <a:lnSpc>
                          <a:spcPct val="107000"/>
                        </a:lnSpc>
                        <a:spcBef>
                          <a:spcPts val="0"/>
                        </a:spcBef>
                        <a:spcAft>
                          <a:spcPts val="0"/>
                        </a:spcAft>
                      </a:pPr>
                      <a:r>
                        <a:rPr lang="en-US" sz="1800">
                          <a:effectLst/>
                        </a:rPr>
                        <a:t>Measles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dirty="0" err="1">
                          <a:effectLst/>
                        </a:rPr>
                        <a:t>High</a:t>
                      </a:r>
                      <a:r>
                        <a:rPr lang="en-US" sz="1800" dirty="0">
                          <a:effectLst/>
                        </a:rPr>
                        <a:t>T,</a:t>
                      </a:r>
                      <a:r>
                        <a:rPr lang="en-US" sz="1800" dirty="0" err="1">
                          <a:effectLst/>
                        </a:rPr>
                        <a:t>cough</a:t>
                      </a:r>
                      <a:r>
                        <a:rPr lang="en-US" sz="1800" dirty="0">
                          <a:effectLst/>
                        </a:rPr>
                        <a:t>,</a:t>
                      </a:r>
                      <a:r>
                        <a:rPr lang="en-US" sz="1800" dirty="0" err="1">
                          <a:effectLst/>
                        </a:rPr>
                        <a:t>who</a:t>
                      </a:r>
                      <a:r>
                        <a:rPr lang="sr-Cyrl-RS" sz="1800" dirty="0">
                          <a:effectLst/>
                        </a:rPr>
                        <a:t>him/her</a:t>
                      </a:r>
                      <a:r>
                        <a:rPr lang="en-US" sz="1800" dirty="0">
                          <a:effectLst/>
                        </a:rPr>
                        <a:t>in</a:t>
                      </a:r>
                      <a:r>
                        <a:rPr lang="sr-Cyrl-RS" sz="1800" dirty="0">
                          <a:effectLst/>
                        </a:rPr>
                        <a:t>n</a:t>
                      </a:r>
                      <a:r>
                        <a:rPr lang="en-US" sz="1800" dirty="0" err="1">
                          <a:effectLst/>
                        </a:rPr>
                        <a:t>activity</a:t>
                      </a:r>
                      <a:r>
                        <a:rPr lang="en-US" sz="1800" dirty="0">
                          <a:effectLst/>
                        </a:rPr>
                        <a:t>,</a:t>
                      </a:r>
                      <a:r>
                        <a:rPr lang="en-US" sz="1800" dirty="0" err="1">
                          <a:effectLst/>
                        </a:rPr>
                        <a:t>Koplikov</a:t>
                      </a:r>
                      <a:r>
                        <a:rPr lang="en-US" sz="1800" dirty="0">
                          <a:effectLst/>
                        </a:rPr>
                        <a:t> </a:t>
                      </a:r>
                      <a:r>
                        <a:rPr lang="en-US" sz="1800" dirty="0" err="1">
                          <a:effectLst/>
                        </a:rPr>
                        <a:t>freckles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Photophobia, immunosuppression</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402981013"/>
                  </a:ext>
                </a:extLst>
              </a:tr>
              <a:tr h="0">
                <a:tc>
                  <a:txBody>
                    <a:bodyPr/>
                    <a:lstStyle/>
                    <a:p>
                      <a:pPr marL="0" marR="0" algn="l" rtl="0">
                        <a:lnSpc>
                          <a:spcPct val="107000"/>
                        </a:lnSpc>
                        <a:spcBef>
                          <a:spcPts val="0"/>
                        </a:spcBef>
                        <a:spcAft>
                          <a:spcPts val="0"/>
                        </a:spcAft>
                      </a:pPr>
                      <a:r>
                        <a:rPr lang="en-US" sz="1800">
                          <a:effectLst/>
                        </a:rPr>
                        <a:t>Rubella</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Mild T, lymphadenopathy (retroauricular)</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Arthralgias in adults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760231877"/>
                  </a:ext>
                </a:extLst>
              </a:tr>
              <a:tr h="0">
                <a:tc>
                  <a:txBody>
                    <a:bodyPr/>
                    <a:lstStyle/>
                    <a:p>
                      <a:pPr marL="0" marR="0" algn="l" rtl="0">
                        <a:lnSpc>
                          <a:spcPct val="107000"/>
                        </a:lnSpc>
                        <a:spcBef>
                          <a:spcPts val="0"/>
                        </a:spcBef>
                        <a:spcAft>
                          <a:spcPts val="0"/>
                        </a:spcAft>
                      </a:pPr>
                      <a:r>
                        <a:rPr lang="en-US" sz="1800" dirty="0" err="1">
                          <a:effectLst/>
                        </a:rPr>
                        <a:t>Parvovirus</a:t>
                      </a:r>
                      <a:r>
                        <a:rPr lang="en-US" sz="1800" dirty="0">
                          <a:effectLst/>
                        </a:rPr>
                        <a:t> </a:t>
                      </a:r>
                      <a:r>
                        <a:rPr lang="sr-Cyrl-RS" sz="1800" dirty="0">
                          <a:effectLst/>
                        </a:rPr>
                        <a:t>In</a:t>
                      </a:r>
                      <a:r>
                        <a:rPr lang="en-US" sz="1800" dirty="0">
                          <a:effectLst/>
                        </a:rPr>
                        <a:t>19</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No significant prodrome (afebrile rash)</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Arthritis, aplastic crisis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825678679"/>
                  </a:ext>
                </a:extLst>
              </a:tr>
              <a:tr h="0">
                <a:tc>
                  <a:txBody>
                    <a:bodyPr/>
                    <a:lstStyle/>
                    <a:p>
                      <a:pPr marL="0" marR="0" algn="l" rtl="0">
                        <a:lnSpc>
                          <a:spcPct val="107000"/>
                        </a:lnSpc>
                        <a:spcBef>
                          <a:spcPts val="0"/>
                        </a:spcBef>
                        <a:spcAft>
                          <a:spcPts val="0"/>
                        </a:spcAft>
                      </a:pPr>
                      <a:r>
                        <a:rPr lang="en-US" sz="1800">
                          <a:effectLst/>
                        </a:rPr>
                        <a:t>HHV-6</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High T for 3–5 days without other signs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Febrile convulsions; rash after T drop</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743006812"/>
                  </a:ext>
                </a:extLst>
              </a:tr>
              <a:tr h="0">
                <a:tc>
                  <a:txBody>
                    <a:bodyPr/>
                    <a:lstStyle/>
                    <a:p>
                      <a:pPr marL="0" marR="0" algn="l" rtl="0">
                        <a:lnSpc>
                          <a:spcPct val="107000"/>
                        </a:lnSpc>
                        <a:spcBef>
                          <a:spcPts val="0"/>
                        </a:spcBef>
                        <a:spcAft>
                          <a:spcPts val="0"/>
                        </a:spcAft>
                      </a:pPr>
                      <a:r>
                        <a:rPr lang="en-US" sz="1800">
                          <a:effectLst/>
                        </a:rPr>
                        <a:t>Coxsackie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Mild T, sore throat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Seasonal (summer-autumn)</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93758492"/>
                  </a:ext>
                </a:extLst>
              </a:tr>
              <a:tr h="0">
                <a:tc>
                  <a:txBody>
                    <a:bodyPr/>
                    <a:lstStyle/>
                    <a:p>
                      <a:pPr marL="0" marR="0" algn="l" rtl="0">
                        <a:lnSpc>
                          <a:spcPct val="107000"/>
                        </a:lnSpc>
                        <a:spcBef>
                          <a:spcPts val="0"/>
                        </a:spcBef>
                        <a:spcAft>
                          <a:spcPts val="0"/>
                        </a:spcAft>
                      </a:pPr>
                      <a:r>
                        <a:rPr lang="en-US" sz="1800">
                          <a:effectLst/>
                        </a:rPr>
                        <a:t>VZV</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High T, fatigue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Rash in waves, itching</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17605740"/>
                  </a:ext>
                </a:extLst>
              </a:tr>
              <a:tr h="0">
                <a:tc>
                  <a:txBody>
                    <a:bodyPr/>
                    <a:lstStyle/>
                    <a:p>
                      <a:pPr marL="0" marR="0" algn="l" rtl="0">
                        <a:lnSpc>
                          <a:spcPct val="107000"/>
                        </a:lnSpc>
                        <a:spcBef>
                          <a:spcPts val="0"/>
                        </a:spcBef>
                        <a:spcAft>
                          <a:spcPts val="0"/>
                        </a:spcAft>
                      </a:pPr>
                      <a:r>
                        <a:rPr lang="en-US" sz="1800" i="1" dirty="0">
                          <a:effectLst/>
                        </a:rPr>
                        <a:t>Smallpox</a:t>
                      </a:r>
                      <a:endParaRPr lang="en-US" sz="1800" i="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a:effectLst/>
                        </a:rPr>
                        <a:t>High T, myalgia, headache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800" dirty="0" err="1">
                          <a:effectLst/>
                        </a:rPr>
                        <a:t>Everything</a:t>
                      </a:r>
                      <a:r>
                        <a:rPr lang="en-US" sz="1800" dirty="0">
                          <a:effectLst/>
                        </a:rPr>
                        <a:t> </a:t>
                      </a:r>
                      <a:r>
                        <a:rPr lang="en-US" sz="1800" dirty="0" err="1">
                          <a:effectLst/>
                        </a:rPr>
                        <a:t>lesions</a:t>
                      </a:r>
                      <a:r>
                        <a:rPr lang="en-US" sz="1800" dirty="0">
                          <a:effectLst/>
                        </a:rPr>
                        <a:t>in</a:t>
                      </a:r>
                      <a:r>
                        <a:rPr lang="en-US" sz="1800" dirty="0" err="1">
                          <a:effectLst/>
                        </a:rPr>
                        <a:t>the same</a:t>
                      </a:r>
                      <a:r>
                        <a:rPr lang="en-US" sz="1800" dirty="0">
                          <a:effectLst/>
                        </a:rPr>
                        <a:t> </a:t>
                      </a:r>
                      <a:r>
                        <a:rPr lang="en-US" sz="1800" dirty="0" err="1">
                          <a:effectLst/>
                        </a:rPr>
                        <a:t>stadium</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0365524"/>
                  </a:ext>
                </a:extLst>
              </a:tr>
            </a:tbl>
          </a:graphicData>
        </a:graphic>
      </p:graphicFrame>
    </p:spTree>
    <p:extLst>
      <p:ext uri="{BB962C8B-B14F-4D97-AF65-F5344CB8AC3E}">
        <p14:creationId xmlns:p14="http://schemas.microsoft.com/office/powerpoint/2010/main" val="136810090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4613"/>
            <a:ext cx="9144000" cy="971551"/>
          </a:xfrm>
          <a:solidFill>
            <a:schemeClr val="bg2">
              <a:lumMod val="90000"/>
            </a:schemeClr>
          </a:solidFill>
        </p:spPr>
        <p:txBody>
          <a:bodyPr rtlCol="0">
            <a:noAutofit/>
          </a:bodyPr>
          <a:lstStyle/>
          <a:p>
            <a:pPr algn="l" rtl="0"/>
            <a:r>
              <a:rPr lang="en-US" sz="2800" b="1" dirty="0">
                <a:solidFill>
                  <a:schemeClr val="accent1">
                    <a:lumMod val="75000"/>
                  </a:schemeClr>
                </a:solidFill>
              </a:rPr>
              <a:t>TORCH</a:t>
            </a:r>
            <a:br>
              <a:rPr lang="sr-Cyrl-RS" sz="2800" b="1" dirty="0">
                <a:solidFill>
                  <a:schemeClr val="accent1">
                    <a:lumMod val="75000"/>
                  </a:schemeClr>
                </a:solidFill>
              </a:rPr>
            </a:br>
            <a:r>
              <a:rPr lang="sr-Cyrl-RS" sz="2800" b="1" dirty="0">
                <a:solidFill>
                  <a:schemeClr val="accent1">
                    <a:lumMod val="75000"/>
                  </a:schemeClr>
                </a:solidFill>
              </a:rPr>
              <a:t>Infections with congenital risk</a:t>
            </a:r>
            <a:endParaRPr lang="en-US" sz="2800" dirty="0">
              <a:solidFill>
                <a:schemeClr val="accent1">
                  <a:lumMod val="75000"/>
                </a:schemeClr>
              </a:solidFill>
            </a:endParaRPr>
          </a:p>
        </p:txBody>
      </p:sp>
      <p:sp>
        <p:nvSpPr>
          <p:cNvPr id="5" name="Content Placeholder 4">
            <a:extLst>
              <a:ext uri="{FF2B5EF4-FFF2-40B4-BE49-F238E27FC236}">
                <a16:creationId xmlns:a16="http://schemas.microsoft.com/office/drawing/2014/main" id="{31E04E06-C9A4-4E8B-A0E5-FD92A3A8CD4B}"/>
              </a:ext>
            </a:extLst>
          </p:cNvPr>
          <p:cNvSpPr>
            <a:spLocks noGrp="1"/>
          </p:cNvSpPr>
          <p:nvPr>
            <p:ph idx="1"/>
          </p:nvPr>
        </p:nvSpPr>
        <p:spPr>
          <a:xfrm>
            <a:off x="457200" y="1600201"/>
            <a:ext cx="8229600" cy="1900808"/>
          </a:xfrm>
        </p:spPr>
        <p:txBody>
          <a:bodyPr/>
          <a:lstStyle/>
          <a:p>
            <a:pPr algn="l" rtl="0"/>
            <a:r>
              <a:rPr lang="ru-RU" sz="1800" dirty="0">
                <a:solidFill>
                  <a:srgbClr val="222222"/>
                </a:solidFill>
                <a:effectLst/>
                <a:ea typeface="Calibri" panose="020F0502020204030204" pitchFamily="34" charset="0"/>
              </a:rPr>
              <a:t>TORCH is a medical acronym for a group of infectious agents that are transmitted from mother to fetus (intrauterine) or during childbirth (peripartum).</a:t>
            </a:r>
          </a:p>
          <a:p>
            <a:pPr algn="l" rtl="0"/>
            <a:r>
              <a:rPr lang="ru-RU" sz="1800" dirty="0">
                <a:solidFill>
                  <a:srgbClr val="222222"/>
                </a:solidFill>
                <a:effectLst/>
                <a:ea typeface="Calibri" panose="020F0502020204030204" pitchFamily="34" charset="0"/>
              </a:rPr>
              <a:t>These agents are grouped together because they all cause a similar clinical picture of congenital disease in the newborn, regardless of the different nature of the causative agents themselves.</a:t>
            </a:r>
            <a:br>
              <a:rPr lang="en-US" sz="1000" dirty="0">
                <a:solidFill>
                  <a:srgbClr val="222222"/>
                </a:solidFill>
                <a:effectLst/>
                <a:ea typeface="Calibri" panose="020F0502020204030204" pitchFamily="34" charset="0"/>
              </a:rPr>
            </a:br>
            <a:br>
              <a:rPr lang="en-US" sz="1000" dirty="0">
                <a:solidFill>
                  <a:srgbClr val="222222"/>
                </a:solidFill>
                <a:effectLst/>
                <a:ea typeface="Calibri" panose="020F0502020204030204" pitchFamily="34" charset="0"/>
              </a:rPr>
            </a:br>
            <a:endParaRPr lang="ru-RU" sz="1200" dirty="0"/>
          </a:p>
        </p:txBody>
      </p:sp>
      <p:sp>
        <p:nvSpPr>
          <p:cNvPr id="7" name="TextBox 6">
            <a:extLst>
              <a:ext uri="{FF2B5EF4-FFF2-40B4-BE49-F238E27FC236}">
                <a16:creationId xmlns:a16="http://schemas.microsoft.com/office/drawing/2014/main" id="{F8C2E9E2-2BC1-4B66-88A8-8374EDAEE974}"/>
              </a:ext>
            </a:extLst>
          </p:cNvPr>
          <p:cNvSpPr txBox="1"/>
          <p:nvPr/>
        </p:nvSpPr>
        <p:spPr>
          <a:xfrm>
            <a:off x="481186" y="4105671"/>
            <a:ext cx="1656184" cy="1477328"/>
          </a:xfrm>
          <a:prstGeom prst="rect">
            <a:avLst/>
          </a:prstGeom>
          <a:noFill/>
        </p:spPr>
        <p:txBody>
          <a:bodyPr wrap="square" rtlCol="0">
            <a:spAutoFit/>
          </a:bodyPr>
          <a:lstStyle/>
          <a:p>
            <a:pPr algn="ctr" rtl="0"/>
            <a:r>
              <a:rPr lang="sr-Cyrl-RS" b="1" i="0" dirty="0">
                <a:solidFill>
                  <a:srgbClr val="0EA5E9"/>
                </a:solidFill>
                <a:effectLst/>
                <a:latin typeface="+mn-lt"/>
              </a:rPr>
              <a:t>T</a:t>
            </a:r>
          </a:p>
          <a:p>
            <a:pPr algn="ctr" rtl="0"/>
            <a:r>
              <a:rPr lang="en-US" b="1" i="0" dirty="0">
                <a:solidFill>
                  <a:srgbClr val="0369A1"/>
                </a:solidFill>
                <a:effectLst/>
                <a:latin typeface="+mn-lt"/>
              </a:rPr>
              <a:t>Toxoplasma</a:t>
            </a:r>
          </a:p>
          <a:p>
            <a:pPr algn="ctr" rtl="0"/>
            <a:r>
              <a:rPr lang="en-US" b="0" i="1" dirty="0">
                <a:solidFill>
                  <a:srgbClr val="334155"/>
                </a:solidFill>
                <a:effectLst/>
                <a:latin typeface="+mn-lt"/>
              </a:rPr>
              <a:t>Toxoplasma gondii</a:t>
            </a:r>
            <a:br>
              <a:rPr lang="en-US" b="0" i="0" dirty="0">
                <a:solidFill>
                  <a:srgbClr val="334155"/>
                </a:solidFill>
                <a:effectLst/>
                <a:latin typeface="+mn-lt"/>
              </a:rPr>
            </a:br>
            <a:r>
              <a:rPr lang="en-US" b="0" i="0" dirty="0">
                <a:solidFill>
                  <a:srgbClr val="334155"/>
                </a:solidFill>
                <a:effectLst/>
                <a:latin typeface="+mn-lt"/>
              </a:rPr>
              <a:t>(</a:t>
            </a:r>
            <a:r>
              <a:rPr lang="sr-Cyrl-RS" b="0" i="0" dirty="0">
                <a:solidFill>
                  <a:srgbClr val="334155"/>
                </a:solidFill>
                <a:effectLst/>
                <a:latin typeface="+mn-lt"/>
              </a:rPr>
              <a:t>parasite)</a:t>
            </a:r>
          </a:p>
        </p:txBody>
      </p:sp>
      <p:sp>
        <p:nvSpPr>
          <p:cNvPr id="8" name="TextBox 7">
            <a:extLst>
              <a:ext uri="{FF2B5EF4-FFF2-40B4-BE49-F238E27FC236}">
                <a16:creationId xmlns:a16="http://schemas.microsoft.com/office/drawing/2014/main" id="{14C5A448-E575-47B7-94CF-845831C51891}"/>
              </a:ext>
            </a:extLst>
          </p:cNvPr>
          <p:cNvSpPr txBox="1"/>
          <p:nvPr/>
        </p:nvSpPr>
        <p:spPr>
          <a:xfrm>
            <a:off x="2137370" y="4080843"/>
            <a:ext cx="1656184" cy="1477328"/>
          </a:xfrm>
          <a:prstGeom prst="rect">
            <a:avLst/>
          </a:prstGeom>
          <a:noFill/>
        </p:spPr>
        <p:txBody>
          <a:bodyPr wrap="square" rtlCol="0">
            <a:spAutoFit/>
          </a:bodyPr>
          <a:lstStyle/>
          <a:p>
            <a:pPr algn="ctr" rtl="0"/>
            <a:r>
              <a:rPr lang="ru-RU" b="1" i="0" dirty="0">
                <a:solidFill>
                  <a:srgbClr val="0EA5E9"/>
                </a:solidFill>
                <a:effectLst/>
                <a:latin typeface="+mn-lt"/>
              </a:rPr>
              <a:t>About</a:t>
            </a:r>
          </a:p>
          <a:p>
            <a:pPr algn="ctr" rtl="0"/>
            <a:r>
              <a:rPr lang="ru-RU" b="1" i="0" dirty="0">
                <a:solidFill>
                  <a:srgbClr val="0369A1"/>
                </a:solidFill>
                <a:effectLst/>
                <a:latin typeface="+mn-lt"/>
              </a:rPr>
              <a:t>Other</a:t>
            </a:r>
          </a:p>
          <a:p>
            <a:pPr algn="ctr" rtl="0"/>
            <a:r>
              <a:rPr lang="ru-RU" b="0" i="0" dirty="0">
                <a:solidFill>
                  <a:srgbClr val="334155"/>
                </a:solidFill>
                <a:effectLst/>
                <a:latin typeface="+mn-lt"/>
              </a:rPr>
              <a:t>Other important</a:t>
            </a:r>
            <a:br>
              <a:rPr lang="ru-RU" b="0" i="0" dirty="0">
                <a:solidFill>
                  <a:srgbClr val="334155"/>
                </a:solidFill>
                <a:effectLst/>
                <a:latin typeface="+mn-lt"/>
              </a:rPr>
            </a:br>
            <a:r>
              <a:rPr lang="ru-RU" b="0" i="0" dirty="0">
                <a:solidFill>
                  <a:srgbClr val="334155"/>
                </a:solidFill>
                <a:effectLst/>
                <a:latin typeface="+mn-lt"/>
              </a:rPr>
              <a:t>pathogens</a:t>
            </a:r>
          </a:p>
        </p:txBody>
      </p:sp>
      <p:sp>
        <p:nvSpPr>
          <p:cNvPr id="9" name="TextBox 8">
            <a:extLst>
              <a:ext uri="{FF2B5EF4-FFF2-40B4-BE49-F238E27FC236}">
                <a16:creationId xmlns:a16="http://schemas.microsoft.com/office/drawing/2014/main" id="{E7AD91EC-6D3B-416B-9164-656DB19738A1}"/>
              </a:ext>
            </a:extLst>
          </p:cNvPr>
          <p:cNvSpPr txBox="1"/>
          <p:nvPr/>
        </p:nvSpPr>
        <p:spPr>
          <a:xfrm>
            <a:off x="3714725" y="4080843"/>
            <a:ext cx="1656184" cy="1200329"/>
          </a:xfrm>
          <a:prstGeom prst="rect">
            <a:avLst/>
          </a:prstGeom>
          <a:noFill/>
        </p:spPr>
        <p:txBody>
          <a:bodyPr wrap="square" rtlCol="0">
            <a:spAutoFit/>
          </a:bodyPr>
          <a:lstStyle/>
          <a:p>
            <a:pPr algn="ctr" rtl="0"/>
            <a:r>
              <a:rPr lang="en-US" b="1" i="0" dirty="0">
                <a:solidFill>
                  <a:srgbClr val="0EA5E9"/>
                </a:solidFill>
                <a:effectLst/>
                <a:latin typeface="+mn-lt"/>
              </a:rPr>
              <a:t>R</a:t>
            </a:r>
          </a:p>
          <a:p>
            <a:pPr algn="ctr" rtl="0"/>
            <a:r>
              <a:rPr lang="en-US" b="1" i="0" dirty="0">
                <a:solidFill>
                  <a:srgbClr val="0369A1"/>
                </a:solidFill>
                <a:effectLst/>
                <a:latin typeface="+mn-lt"/>
              </a:rPr>
              <a:t>Rubella</a:t>
            </a:r>
          </a:p>
          <a:p>
            <a:pPr algn="ctr" rtl="0"/>
            <a:r>
              <a:rPr lang="sr-Cyrl-RS" b="0" i="0" dirty="0">
                <a:solidFill>
                  <a:srgbClr val="334155"/>
                </a:solidFill>
                <a:effectLst/>
                <a:latin typeface="+mn-lt"/>
              </a:rPr>
              <a:t>Virus</a:t>
            </a:r>
            <a:br>
              <a:rPr lang="sr-Cyrl-RS" b="0" i="0" dirty="0">
                <a:solidFill>
                  <a:srgbClr val="334155"/>
                </a:solidFill>
                <a:effectLst/>
                <a:latin typeface="+mn-lt"/>
              </a:rPr>
            </a:br>
            <a:r>
              <a:rPr lang="sr-Cyrl-RS" b="0" i="0" dirty="0">
                <a:solidFill>
                  <a:srgbClr val="334155"/>
                </a:solidFill>
                <a:effectLst/>
                <a:latin typeface="+mn-lt"/>
              </a:rPr>
              <a:t>rubella</a:t>
            </a:r>
          </a:p>
        </p:txBody>
      </p:sp>
      <p:sp>
        <p:nvSpPr>
          <p:cNvPr id="10" name="TextBox 9">
            <a:extLst>
              <a:ext uri="{FF2B5EF4-FFF2-40B4-BE49-F238E27FC236}">
                <a16:creationId xmlns:a16="http://schemas.microsoft.com/office/drawing/2014/main" id="{9EEB589E-40CA-4C15-A3A3-0BA292A445A0}"/>
              </a:ext>
            </a:extLst>
          </p:cNvPr>
          <p:cNvSpPr txBox="1"/>
          <p:nvPr/>
        </p:nvSpPr>
        <p:spPr>
          <a:xfrm>
            <a:off x="5236493" y="4080843"/>
            <a:ext cx="1656184" cy="1200329"/>
          </a:xfrm>
          <a:prstGeom prst="rect">
            <a:avLst/>
          </a:prstGeom>
          <a:noFill/>
        </p:spPr>
        <p:txBody>
          <a:bodyPr wrap="square" rtlCol="0">
            <a:spAutoFit/>
          </a:bodyPr>
          <a:lstStyle/>
          <a:p>
            <a:pPr algn="ctr" rtl="0"/>
            <a:r>
              <a:rPr lang="en-US" b="1" i="0" dirty="0">
                <a:solidFill>
                  <a:srgbClr val="0EA5E9"/>
                </a:solidFill>
                <a:effectLst/>
                <a:latin typeface="+mn-lt"/>
              </a:rPr>
              <a:t>C</a:t>
            </a:r>
          </a:p>
          <a:p>
            <a:pPr algn="ctr" rtl="0"/>
            <a:r>
              <a:rPr lang="en-US" b="1" i="0" dirty="0">
                <a:solidFill>
                  <a:srgbClr val="0369A1"/>
                </a:solidFill>
                <a:effectLst/>
                <a:latin typeface="+mn-lt"/>
              </a:rPr>
              <a:t>CMV</a:t>
            </a:r>
          </a:p>
          <a:p>
            <a:pPr algn="ctr" rtl="0"/>
            <a:r>
              <a:rPr lang="sr-Cyrl-RS" b="0" i="0" dirty="0">
                <a:solidFill>
                  <a:srgbClr val="334155"/>
                </a:solidFill>
                <a:effectLst/>
                <a:latin typeface="+mn-lt"/>
              </a:rPr>
              <a:t>Cytomegalovirus</a:t>
            </a:r>
            <a:br>
              <a:rPr lang="sr-Cyrl-RS" b="0" i="0" dirty="0">
                <a:solidFill>
                  <a:srgbClr val="334155"/>
                </a:solidFill>
                <a:effectLst/>
                <a:latin typeface="+mn-lt"/>
              </a:rPr>
            </a:br>
            <a:r>
              <a:rPr lang="sr-Cyrl-RS" b="0" i="0" dirty="0">
                <a:solidFill>
                  <a:srgbClr val="334155"/>
                </a:solidFill>
                <a:effectLst/>
                <a:latin typeface="+mn-lt"/>
              </a:rPr>
              <a:t>virus</a:t>
            </a:r>
          </a:p>
        </p:txBody>
      </p:sp>
      <p:sp>
        <p:nvSpPr>
          <p:cNvPr id="11" name="TextBox 10">
            <a:extLst>
              <a:ext uri="{FF2B5EF4-FFF2-40B4-BE49-F238E27FC236}">
                <a16:creationId xmlns:a16="http://schemas.microsoft.com/office/drawing/2014/main" id="{82ABD19B-5607-4FD9-AAA0-2246EC53912D}"/>
              </a:ext>
            </a:extLst>
          </p:cNvPr>
          <p:cNvSpPr txBox="1"/>
          <p:nvPr/>
        </p:nvSpPr>
        <p:spPr>
          <a:xfrm>
            <a:off x="6948264" y="4080843"/>
            <a:ext cx="1656184" cy="1477328"/>
          </a:xfrm>
          <a:prstGeom prst="rect">
            <a:avLst/>
          </a:prstGeom>
          <a:noFill/>
        </p:spPr>
        <p:txBody>
          <a:bodyPr wrap="square" rtlCol="0">
            <a:spAutoFit/>
          </a:bodyPr>
          <a:lstStyle/>
          <a:p>
            <a:pPr algn="ctr" rtl="0"/>
            <a:r>
              <a:rPr lang="pt-BR" b="1" i="0" dirty="0">
                <a:solidFill>
                  <a:srgbClr val="0EA5E9"/>
                </a:solidFill>
                <a:effectLst/>
                <a:latin typeface="+mn-lt"/>
              </a:rPr>
              <a:t>H</a:t>
            </a:r>
          </a:p>
          <a:p>
            <a:pPr algn="ctr" rtl="0"/>
            <a:r>
              <a:rPr lang="pt-BR" b="1" i="0" dirty="0">
                <a:solidFill>
                  <a:srgbClr val="0369A1"/>
                </a:solidFill>
                <a:effectLst/>
                <a:latin typeface="+mn-lt"/>
              </a:rPr>
              <a:t>Herpes</a:t>
            </a:r>
          </a:p>
          <a:p>
            <a:pPr algn="ctr" rtl="0"/>
            <a:r>
              <a:rPr lang="pt-BR" b="0" i="0" dirty="0">
                <a:solidFill>
                  <a:srgbClr val="334155"/>
                </a:solidFill>
                <a:effectLst/>
                <a:latin typeface="+mn-lt"/>
              </a:rPr>
              <a:t>Herpes simplex</a:t>
            </a:r>
            <a:br>
              <a:rPr lang="pt-BR" b="0" i="0" dirty="0">
                <a:solidFill>
                  <a:srgbClr val="334155"/>
                </a:solidFill>
                <a:effectLst/>
                <a:latin typeface="+mn-lt"/>
              </a:rPr>
            </a:br>
            <a:r>
              <a:rPr lang="pt-BR" b="0" i="0" dirty="0">
                <a:solidFill>
                  <a:srgbClr val="334155"/>
                </a:solidFill>
                <a:effectLst/>
                <a:latin typeface="+mn-lt"/>
              </a:rPr>
              <a:t>(HSV 1 &amp; 2)</a:t>
            </a:r>
          </a:p>
        </p:txBody>
      </p:sp>
    </p:spTree>
    <p:extLst>
      <p:ext uri="{BB962C8B-B14F-4D97-AF65-F5344CB8AC3E}">
        <p14:creationId xmlns:p14="http://schemas.microsoft.com/office/powerpoint/2010/main" val="294038999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4613"/>
            <a:ext cx="9144000" cy="971551"/>
          </a:xfrm>
          <a:solidFill>
            <a:schemeClr val="bg2">
              <a:lumMod val="90000"/>
            </a:schemeClr>
          </a:solidFill>
        </p:spPr>
        <p:txBody>
          <a:bodyPr rtlCol="0">
            <a:noAutofit/>
          </a:bodyPr>
          <a:lstStyle/>
          <a:p>
            <a:pPr algn="l" rtl="0"/>
            <a:r>
              <a:rPr lang="sr-Cyrl-RS" sz="2800" b="1" dirty="0">
                <a:solidFill>
                  <a:schemeClr val="accent1">
                    <a:lumMod val="75000"/>
                  </a:schemeClr>
                </a:solidFill>
              </a:rPr>
              <a:t>Category "Other" (</a:t>
            </a:r>
            <a:r>
              <a:rPr lang="en-US" sz="2800" b="1" i="1" dirty="0">
                <a:solidFill>
                  <a:schemeClr val="accent1">
                    <a:lumMod val="75000"/>
                  </a:schemeClr>
                </a:solidFill>
              </a:rPr>
              <a:t>Other agents</a:t>
            </a:r>
            <a:r>
              <a:rPr lang="en-US" sz="2800" b="1" dirty="0">
                <a:solidFill>
                  <a:schemeClr val="accent1">
                    <a:lumMod val="75000"/>
                  </a:schemeClr>
                </a:solidFill>
              </a:rPr>
              <a:t>)</a:t>
            </a:r>
            <a:endParaRPr lang="en-US" sz="2800" dirty="0">
              <a:solidFill>
                <a:schemeClr val="accent1">
                  <a:lumMod val="75000"/>
                </a:schemeClr>
              </a:solidFill>
            </a:endParaRPr>
          </a:p>
        </p:txBody>
      </p:sp>
      <p:sp>
        <p:nvSpPr>
          <p:cNvPr id="5" name="Content Placeholder 4">
            <a:extLst>
              <a:ext uri="{FF2B5EF4-FFF2-40B4-BE49-F238E27FC236}">
                <a16:creationId xmlns:a16="http://schemas.microsoft.com/office/drawing/2014/main" id="{31E04E06-C9A4-4E8B-A0E5-FD92A3A8CD4B}"/>
              </a:ext>
            </a:extLst>
          </p:cNvPr>
          <p:cNvSpPr>
            <a:spLocks noGrp="1"/>
          </p:cNvSpPr>
          <p:nvPr>
            <p:ph idx="1"/>
          </p:nvPr>
        </p:nvSpPr>
        <p:spPr>
          <a:xfrm>
            <a:off x="457200" y="1600201"/>
            <a:ext cx="8229600" cy="1900808"/>
          </a:xfrm>
        </p:spPr>
        <p:txBody>
          <a:bodyPr/>
          <a:lstStyle/>
          <a:p>
            <a:pPr marL="0" indent="0" algn="l" rtl="0">
              <a:buNone/>
            </a:pPr>
            <a:r>
              <a:rPr lang="sr-Cyrl-RS" sz="2000" b="0" i="0" dirty="0">
                <a:solidFill>
                  <a:srgbClr val="334155"/>
                </a:solidFill>
                <a:effectLst/>
              </a:rPr>
              <a:t>The list of pathogens in this category is constantly expanding based on new epidemiological findings:</a:t>
            </a:r>
          </a:p>
          <a:p>
            <a:pPr marL="0" indent="0" algn="l" rtl="0">
              <a:buNone/>
            </a:pPr>
            <a:endParaRPr lang="sr-Cyrl-RS" sz="2000" b="0" i="0" dirty="0">
              <a:solidFill>
                <a:srgbClr val="334155"/>
              </a:solidFill>
              <a:effectLst/>
            </a:endParaRPr>
          </a:p>
          <a:p>
            <a:pPr algn="l" rtl="0">
              <a:buFont typeface="Arial" panose="020B0604020202020204" pitchFamily="34" charset="0"/>
              <a:buChar char="•"/>
            </a:pPr>
            <a:r>
              <a:rPr lang="sr-Cyrl-RS" sz="2000" b="1" i="0" dirty="0">
                <a:solidFill>
                  <a:srgbClr val="334155"/>
                </a:solidFill>
                <a:effectLst/>
              </a:rPr>
              <a:t>Syphilis</a:t>
            </a:r>
            <a:r>
              <a:rPr lang="sr-Cyrl-RS" sz="2000" b="0" i="0" dirty="0">
                <a:solidFill>
                  <a:srgbClr val="334155"/>
                </a:solidFill>
                <a:effectLst/>
              </a:rPr>
              <a:t>(</a:t>
            </a:r>
            <a:r>
              <a:rPr lang="en-US" sz="2000" b="0" i="1" dirty="0">
                <a:solidFill>
                  <a:srgbClr val="334155"/>
                </a:solidFill>
                <a:effectLst/>
              </a:rPr>
              <a:t>Treponema pallidum</a:t>
            </a:r>
            <a:r>
              <a:rPr lang="en-US" sz="2000" b="0" i="0" dirty="0">
                <a:solidFill>
                  <a:srgbClr val="334155"/>
                </a:solidFill>
                <a:effectLst/>
              </a:rPr>
              <a:t>)</a:t>
            </a:r>
          </a:p>
          <a:p>
            <a:pPr algn="l" rtl="0">
              <a:buFont typeface="Arial" panose="020B0604020202020204" pitchFamily="34" charset="0"/>
              <a:buChar char="•"/>
            </a:pPr>
            <a:r>
              <a:rPr lang="sr-Cyrl-RS" sz="2000" b="1" i="0" dirty="0">
                <a:solidFill>
                  <a:srgbClr val="334155"/>
                </a:solidFill>
                <a:effectLst/>
              </a:rPr>
              <a:t>Hepatitis B</a:t>
            </a:r>
            <a:r>
              <a:rPr lang="en-US" sz="2000" b="1" i="0" dirty="0">
                <a:solidFill>
                  <a:srgbClr val="334155"/>
                </a:solidFill>
                <a:effectLst/>
              </a:rPr>
              <a:t> </a:t>
            </a:r>
            <a:r>
              <a:rPr lang="sr-Cyrl-RS" sz="2000" b="0" i="0" dirty="0">
                <a:solidFill>
                  <a:srgbClr val="334155"/>
                </a:solidFill>
                <a:effectLst/>
              </a:rPr>
              <a:t>and</a:t>
            </a:r>
            <a:r>
              <a:rPr lang="en-US" sz="2000" b="0" i="0" dirty="0">
                <a:solidFill>
                  <a:srgbClr val="334155"/>
                </a:solidFill>
                <a:effectLst/>
              </a:rPr>
              <a:t> HIV</a:t>
            </a:r>
          </a:p>
          <a:p>
            <a:pPr algn="l" rtl="0">
              <a:buFont typeface="Arial" panose="020B0604020202020204" pitchFamily="34" charset="0"/>
              <a:buChar char="•"/>
            </a:pPr>
            <a:r>
              <a:rPr lang="en-US" sz="2000" b="1" i="0" dirty="0">
                <a:solidFill>
                  <a:srgbClr val="334155"/>
                </a:solidFill>
                <a:effectLst/>
              </a:rPr>
              <a:t>VZV</a:t>
            </a:r>
            <a:r>
              <a:rPr lang="en-US" sz="2000" b="0" i="0" dirty="0">
                <a:solidFill>
                  <a:srgbClr val="334155"/>
                </a:solidFill>
                <a:effectLst/>
              </a:rPr>
              <a:t>(</a:t>
            </a:r>
            <a:r>
              <a:rPr lang="en-US" sz="2000" b="0" i="1" dirty="0">
                <a:solidFill>
                  <a:srgbClr val="334155"/>
                </a:solidFill>
                <a:effectLst/>
              </a:rPr>
              <a:t>Varicella-Zoster</a:t>
            </a:r>
            <a:r>
              <a:rPr lang="en-US" sz="2000" b="0" i="0" dirty="0">
                <a:solidFill>
                  <a:srgbClr val="334155"/>
                </a:solidFill>
                <a:effectLst/>
              </a:rPr>
              <a:t> </a:t>
            </a:r>
            <a:r>
              <a:rPr lang="sr-Cyrl-RS" sz="2000" b="0" i="0" dirty="0">
                <a:solidFill>
                  <a:srgbClr val="334155"/>
                </a:solidFill>
                <a:effectLst/>
              </a:rPr>
              <a:t>virus)</a:t>
            </a:r>
          </a:p>
          <a:p>
            <a:pPr algn="l" rtl="0">
              <a:buFont typeface="Arial" panose="020B0604020202020204" pitchFamily="34" charset="0"/>
              <a:buChar char="•"/>
            </a:pPr>
            <a:r>
              <a:rPr lang="sr-Cyrl-RS" sz="2000" b="1" i="0" dirty="0">
                <a:solidFill>
                  <a:srgbClr val="334155"/>
                </a:solidFill>
                <a:effectLst/>
              </a:rPr>
              <a:t>Parvovirus B19</a:t>
            </a:r>
            <a:r>
              <a:rPr lang="en-US" sz="2000" b="1" i="0" dirty="0">
                <a:solidFill>
                  <a:srgbClr val="334155"/>
                </a:solidFill>
                <a:effectLst/>
              </a:rPr>
              <a:t> </a:t>
            </a:r>
            <a:r>
              <a:rPr lang="sr-Cyrl-RS" sz="2000" b="0" i="0" dirty="0">
                <a:solidFill>
                  <a:srgbClr val="334155"/>
                </a:solidFill>
                <a:effectLst/>
              </a:rPr>
              <a:t>(Fifth disease)</a:t>
            </a:r>
          </a:p>
          <a:p>
            <a:pPr algn="l" rtl="0">
              <a:buFont typeface="Arial" panose="020B0604020202020204" pitchFamily="34" charset="0"/>
              <a:buChar char="•"/>
            </a:pPr>
            <a:r>
              <a:rPr lang="sr-Cyrl-RS" sz="2000" b="1" i="0" dirty="0">
                <a:solidFill>
                  <a:srgbClr val="334155"/>
                </a:solidFill>
                <a:effectLst/>
              </a:rPr>
              <a:t>Listeria</a:t>
            </a:r>
            <a:r>
              <a:rPr lang="en-US" sz="2000" b="1" i="0" dirty="0">
                <a:solidFill>
                  <a:srgbClr val="334155"/>
                </a:solidFill>
                <a:effectLst/>
              </a:rPr>
              <a:t> </a:t>
            </a:r>
            <a:r>
              <a:rPr lang="sr-Cyrl-RS" sz="2000" b="0" i="0" dirty="0">
                <a:solidFill>
                  <a:srgbClr val="334155"/>
                </a:solidFill>
                <a:effectLst/>
              </a:rPr>
              <a:t>and Zika virus</a:t>
            </a:r>
          </a:p>
          <a:p>
            <a:pPr marL="0" indent="0" algn="l" rtl="0">
              <a:buNone/>
            </a:pPr>
            <a:br>
              <a:rPr lang="en-US" sz="2000" dirty="0">
                <a:solidFill>
                  <a:srgbClr val="222222"/>
                </a:solidFill>
                <a:effectLst/>
                <a:ea typeface="Calibri" panose="020F0502020204030204" pitchFamily="34" charset="0"/>
              </a:rPr>
            </a:br>
            <a:endParaRPr lang="ru-RU" sz="2000" dirty="0"/>
          </a:p>
        </p:txBody>
      </p:sp>
    </p:spTree>
    <p:extLst>
      <p:ext uri="{BB962C8B-B14F-4D97-AF65-F5344CB8AC3E}">
        <p14:creationId xmlns:p14="http://schemas.microsoft.com/office/powerpoint/2010/main" val="38311141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4613"/>
            <a:ext cx="9144000" cy="971551"/>
          </a:xfrm>
          <a:solidFill>
            <a:schemeClr val="bg2">
              <a:lumMod val="90000"/>
            </a:schemeClr>
          </a:solidFill>
        </p:spPr>
        <p:txBody>
          <a:bodyPr rtlCol="0">
            <a:noAutofit/>
          </a:bodyPr>
          <a:lstStyle/>
          <a:p>
            <a:pPr algn="l" rtl="0"/>
            <a:r>
              <a:rPr lang="sr-Cyrl-RS" sz="2800" b="1" dirty="0">
                <a:solidFill>
                  <a:schemeClr val="accent1">
                    <a:lumMod val="75000"/>
                  </a:schemeClr>
                </a:solidFill>
              </a:rPr>
              <a:t>Common characteristics</a:t>
            </a:r>
            <a:endParaRPr lang="en-US" sz="2800" dirty="0">
              <a:solidFill>
                <a:schemeClr val="accent1">
                  <a:lumMod val="75000"/>
                </a:schemeClr>
              </a:solidFill>
            </a:endParaRPr>
          </a:p>
        </p:txBody>
      </p:sp>
      <p:sp>
        <p:nvSpPr>
          <p:cNvPr id="5" name="Content Placeholder 4">
            <a:extLst>
              <a:ext uri="{FF2B5EF4-FFF2-40B4-BE49-F238E27FC236}">
                <a16:creationId xmlns:a16="http://schemas.microsoft.com/office/drawing/2014/main" id="{31E04E06-C9A4-4E8B-A0E5-FD92A3A8CD4B}"/>
              </a:ext>
            </a:extLst>
          </p:cNvPr>
          <p:cNvSpPr>
            <a:spLocks noGrp="1"/>
          </p:cNvSpPr>
          <p:nvPr>
            <p:ph idx="1"/>
          </p:nvPr>
        </p:nvSpPr>
        <p:spPr>
          <a:xfrm>
            <a:off x="164875" y="896938"/>
            <a:ext cx="4114800" cy="1900808"/>
          </a:xfrm>
        </p:spPr>
        <p:txBody>
          <a:bodyPr/>
          <a:lstStyle/>
          <a:p>
            <a:pPr marL="0" indent="0" algn="l" rtl="0">
              <a:buNone/>
            </a:pPr>
            <a:r>
              <a:rPr lang="sr-Cyrl-RS" sz="1800" b="0" i="0" dirty="0">
                <a:solidFill>
                  <a:srgbClr val="334155"/>
                </a:solidFill>
                <a:effectLst/>
              </a:rPr>
              <a:t>Although the causative agents are different, the mechanism of fetal damage results in overlapping symptoms:</a:t>
            </a:r>
          </a:p>
          <a:p>
            <a:pPr marL="0" indent="0" algn="l" rtl="0">
              <a:buNone/>
            </a:pPr>
            <a:endParaRPr lang="sr-Cyrl-RS" sz="1800" b="0" i="0" dirty="0">
              <a:solidFill>
                <a:srgbClr val="334155"/>
              </a:solidFill>
              <a:effectLst/>
            </a:endParaRPr>
          </a:p>
          <a:p>
            <a:pPr algn="l" rtl="0">
              <a:buFont typeface="Arial" panose="020B0604020202020204" pitchFamily="34" charset="0"/>
              <a:buChar char="•"/>
            </a:pPr>
            <a:r>
              <a:rPr lang="sr-Cyrl-RS" sz="1800" b="1" i="0" dirty="0">
                <a:solidFill>
                  <a:srgbClr val="334155"/>
                </a:solidFill>
                <a:effectLst/>
              </a:rPr>
              <a:t>Intrauterine growth retardation</a:t>
            </a:r>
            <a:r>
              <a:rPr lang="en-US" sz="1800" b="1" i="0" dirty="0">
                <a:solidFill>
                  <a:srgbClr val="334155"/>
                </a:solidFill>
                <a:effectLst/>
              </a:rPr>
              <a:t> </a:t>
            </a:r>
            <a:r>
              <a:rPr lang="sr-Cyrl-RS" sz="1800" b="0" i="0" dirty="0">
                <a:solidFill>
                  <a:srgbClr val="334155"/>
                </a:solidFill>
                <a:effectLst/>
              </a:rPr>
              <a:t>(</a:t>
            </a:r>
            <a:r>
              <a:rPr lang="en-US" sz="1800" b="0" i="0" dirty="0">
                <a:solidFill>
                  <a:srgbClr val="334155"/>
                </a:solidFill>
                <a:effectLst/>
              </a:rPr>
              <a:t>IUGR)</a:t>
            </a:r>
          </a:p>
          <a:p>
            <a:pPr algn="l" rtl="0">
              <a:buFont typeface="Arial" panose="020B0604020202020204" pitchFamily="34" charset="0"/>
              <a:buChar char="•"/>
            </a:pPr>
            <a:r>
              <a:rPr lang="sr-Cyrl-RS" sz="1800" b="1" i="0" dirty="0">
                <a:solidFill>
                  <a:srgbClr val="334155"/>
                </a:solidFill>
                <a:effectLst/>
              </a:rPr>
              <a:t>Hepatopathy:</a:t>
            </a:r>
            <a:r>
              <a:rPr lang="sr-Cyrl-RS" sz="1800" b="0" i="0" dirty="0">
                <a:solidFill>
                  <a:srgbClr val="334155"/>
                </a:solidFill>
                <a:effectLst/>
              </a:rPr>
              <a:t>Jaundice and hepatosplenomegaly</a:t>
            </a:r>
          </a:p>
          <a:p>
            <a:pPr algn="l" rtl="0">
              <a:buFont typeface="Arial" panose="020B0604020202020204" pitchFamily="34" charset="0"/>
              <a:buChar char="•"/>
            </a:pPr>
            <a:r>
              <a:rPr lang="sr-Cyrl-RS" sz="1800" b="1" i="0" dirty="0">
                <a:solidFill>
                  <a:srgbClr val="334155"/>
                </a:solidFill>
                <a:effectLst/>
              </a:rPr>
              <a:t>Hematological disorders:</a:t>
            </a:r>
            <a:r>
              <a:rPr lang="en-US" sz="1800" b="1" i="0" dirty="0">
                <a:solidFill>
                  <a:srgbClr val="334155"/>
                </a:solidFill>
                <a:effectLst/>
              </a:rPr>
              <a:t> </a:t>
            </a:r>
            <a:r>
              <a:rPr lang="sr-Cyrl-RS" sz="1800" b="0" i="0" dirty="0">
                <a:solidFill>
                  <a:srgbClr val="334155"/>
                </a:solidFill>
                <a:effectLst/>
              </a:rPr>
              <a:t>Anemia and thrombocytopenia,</a:t>
            </a:r>
            <a:r>
              <a:rPr lang="en-US" sz="1800" b="0" i="0" dirty="0">
                <a:solidFill>
                  <a:srgbClr val="334155"/>
                </a:solidFill>
                <a:effectLst/>
              </a:rPr>
              <a:t> </a:t>
            </a:r>
          </a:p>
          <a:p>
            <a:pPr algn="l" rtl="0">
              <a:buFont typeface="Arial" panose="020B0604020202020204" pitchFamily="34" charset="0"/>
              <a:buChar char="•"/>
            </a:pPr>
            <a:r>
              <a:rPr lang="sr-Cyrl-RS" sz="1800" b="1" i="0" dirty="0">
                <a:solidFill>
                  <a:srgbClr val="334155"/>
                </a:solidFill>
                <a:effectLst/>
              </a:rPr>
              <a:t>CNS damage:</a:t>
            </a:r>
            <a:r>
              <a:rPr lang="en-US" sz="1800" b="1" i="0" dirty="0">
                <a:solidFill>
                  <a:srgbClr val="334155"/>
                </a:solidFill>
                <a:effectLst/>
              </a:rPr>
              <a:t> </a:t>
            </a:r>
            <a:r>
              <a:rPr lang="sr-Cyrl-RS" sz="1800" b="0" i="0" dirty="0">
                <a:solidFill>
                  <a:srgbClr val="334155"/>
                </a:solidFill>
                <a:effectLst/>
              </a:rPr>
              <a:t>Microcephaly, calcifications, chorioretinitis, sensorineural deafness</a:t>
            </a:r>
          </a:p>
          <a:p>
            <a:pPr algn="l" rtl="0">
              <a:buFont typeface="Arial" panose="020B0604020202020204" pitchFamily="34" charset="0"/>
              <a:buChar char="•"/>
            </a:pPr>
            <a:r>
              <a:rPr lang="sr-Cyrl-RS" sz="1800" b="1" i="0" dirty="0">
                <a:solidFill>
                  <a:srgbClr val="334155"/>
                </a:solidFill>
                <a:effectLst/>
              </a:rPr>
              <a:t>Skin changes:</a:t>
            </a:r>
            <a:r>
              <a:rPr lang="en-US" sz="1800" b="1" i="0" dirty="0">
                <a:solidFill>
                  <a:srgbClr val="334155"/>
                </a:solidFill>
                <a:effectLst/>
              </a:rPr>
              <a:t> </a:t>
            </a:r>
            <a:r>
              <a:rPr lang="sr-Cyrl-RS" sz="1800" b="0" i="0" dirty="0">
                <a:solidFill>
                  <a:srgbClr val="334155"/>
                </a:solidFill>
                <a:effectLst/>
              </a:rPr>
              <a:t>Petechiae</a:t>
            </a:r>
            <a:r>
              <a:rPr lang="en-US" sz="1800" b="0" i="0" dirty="0">
                <a:solidFill>
                  <a:srgbClr val="334155"/>
                </a:solidFill>
                <a:effectLst/>
              </a:rPr>
              <a:t> </a:t>
            </a:r>
            <a:r>
              <a:rPr lang="sr-Cyrl-RS" sz="1800" dirty="0">
                <a:solidFill>
                  <a:srgbClr val="334155"/>
                </a:solidFill>
              </a:rPr>
              <a:t>and purpura ("</a:t>
            </a:r>
            <a:r>
              <a:rPr lang="en-US" sz="1800" dirty="0">
                <a:solidFill>
                  <a:srgbClr val="334155"/>
                </a:solidFill>
              </a:rPr>
              <a:t>blueberry muffin </a:t>
            </a:r>
            <a:r>
              <a:rPr lang="sr-Cyrl-RS" sz="1800" dirty="0">
                <a:solidFill>
                  <a:srgbClr val="334155"/>
                </a:solidFill>
              </a:rPr>
              <a:t>rash)</a:t>
            </a:r>
          </a:p>
          <a:p>
            <a:pPr algn="l" rtl="0">
              <a:buFont typeface="Arial" panose="020B0604020202020204" pitchFamily="34" charset="0"/>
              <a:buChar char="•"/>
            </a:pPr>
            <a:r>
              <a:rPr lang="sr-Cyrl-RS" sz="1800" dirty="0">
                <a:solidFill>
                  <a:srgbClr val="334155"/>
                </a:solidFill>
              </a:rPr>
              <a:t>Congenital heart defects (rubella)</a:t>
            </a:r>
            <a:br>
              <a:rPr lang="sr-Cyrl-RS" sz="1800" dirty="0">
                <a:solidFill>
                  <a:srgbClr val="334155"/>
                </a:solidFill>
              </a:rPr>
            </a:br>
            <a:endParaRPr lang="sr-Cyrl-RS" sz="1800" b="0" i="0" dirty="0">
              <a:solidFill>
                <a:srgbClr val="334155"/>
              </a:solidFill>
              <a:effectLst/>
            </a:endParaRPr>
          </a:p>
          <a:p>
            <a:pPr marL="0" indent="0" algn="l" rtl="0">
              <a:buNone/>
            </a:pPr>
            <a:br>
              <a:rPr lang="en-US" sz="1800" dirty="0">
                <a:solidFill>
                  <a:srgbClr val="222222"/>
                </a:solidFill>
                <a:effectLst/>
                <a:ea typeface="Calibri" panose="020F0502020204030204" pitchFamily="34" charset="0"/>
              </a:rPr>
            </a:br>
            <a:endParaRPr lang="ru-RU" sz="1800" dirty="0"/>
          </a:p>
        </p:txBody>
      </p:sp>
      <p:pic>
        <p:nvPicPr>
          <p:cNvPr id="29698" name="Picture 2" descr="Beyond TORCH: A narrative review of the impact of antenatal and perinatal  infections on the risk of disability - ScienceDirect">
            <a:extLst>
              <a:ext uri="{FF2B5EF4-FFF2-40B4-BE49-F238E27FC236}">
                <a16:creationId xmlns:a16="http://schemas.microsoft.com/office/drawing/2014/main" id="{F0B9601B-41B6-46C2-B812-8F53366841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79675" y="1600201"/>
            <a:ext cx="4864325" cy="47350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492448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4613"/>
            <a:ext cx="9144000" cy="971551"/>
          </a:xfrm>
          <a:solidFill>
            <a:schemeClr val="bg2">
              <a:lumMod val="90000"/>
            </a:schemeClr>
          </a:solidFill>
        </p:spPr>
        <p:txBody>
          <a:bodyPr rtlCol="0">
            <a:noAutofit/>
          </a:bodyPr>
          <a:lstStyle/>
          <a:p>
            <a:pPr algn="l" rtl="0"/>
            <a:r>
              <a:rPr lang="sr-Cyrl-RS" sz="2800" b="1" dirty="0">
                <a:solidFill>
                  <a:schemeClr val="accent1">
                    <a:lumMod val="75000"/>
                  </a:schemeClr>
                </a:solidFill>
              </a:rPr>
              <a:t>Diagnostic approach</a:t>
            </a:r>
            <a:endParaRPr lang="en-US" sz="2800" dirty="0">
              <a:solidFill>
                <a:schemeClr val="accent1">
                  <a:lumMod val="75000"/>
                </a:schemeClr>
              </a:solidFill>
            </a:endParaRPr>
          </a:p>
        </p:txBody>
      </p:sp>
      <p:sp>
        <p:nvSpPr>
          <p:cNvPr id="5" name="Content Placeholder 4">
            <a:extLst>
              <a:ext uri="{FF2B5EF4-FFF2-40B4-BE49-F238E27FC236}">
                <a16:creationId xmlns:a16="http://schemas.microsoft.com/office/drawing/2014/main" id="{31E04E06-C9A4-4E8B-A0E5-FD92A3A8CD4B}"/>
              </a:ext>
            </a:extLst>
          </p:cNvPr>
          <p:cNvSpPr>
            <a:spLocks noGrp="1"/>
          </p:cNvSpPr>
          <p:nvPr>
            <p:ph idx="1"/>
          </p:nvPr>
        </p:nvSpPr>
        <p:spPr>
          <a:xfrm>
            <a:off x="457200" y="1600201"/>
            <a:ext cx="8229600" cy="1900808"/>
          </a:xfrm>
        </p:spPr>
        <p:txBody>
          <a:bodyPr/>
          <a:lstStyle/>
          <a:p>
            <a:pPr marL="0" indent="0" algn="l" rtl="0">
              <a:buNone/>
            </a:pPr>
            <a:r>
              <a:rPr lang="sr-Cyrl-RS" sz="2000" b="0" i="0" dirty="0">
                <a:solidFill>
                  <a:srgbClr val="334155"/>
                </a:solidFill>
                <a:effectLst/>
              </a:rPr>
              <a:t>Infection is confirmed by serological tests or</a:t>
            </a:r>
            <a:r>
              <a:rPr lang="en-US" sz="2000" b="0" i="0" dirty="0">
                <a:solidFill>
                  <a:srgbClr val="334155"/>
                </a:solidFill>
                <a:effectLst/>
              </a:rPr>
              <a:t> by PCR</a:t>
            </a:r>
            <a:r>
              <a:rPr lang="sr-Cyrl-RS" sz="2000" b="0" i="0" dirty="0">
                <a:solidFill>
                  <a:srgbClr val="334155"/>
                </a:solidFill>
                <a:effectLst/>
              </a:rPr>
              <a:t> method:</a:t>
            </a:r>
          </a:p>
          <a:p>
            <a:pPr marL="0" indent="0" algn="l" rtl="0">
              <a:buNone/>
            </a:pPr>
            <a:endParaRPr lang="sr-Cyrl-RS" sz="2000" b="0" i="0" dirty="0">
              <a:solidFill>
                <a:srgbClr val="334155"/>
              </a:solidFill>
              <a:effectLst/>
            </a:endParaRPr>
          </a:p>
          <a:p>
            <a:pPr algn="l" rtl="0">
              <a:buFont typeface="Arial" panose="020B0604020202020204" pitchFamily="34" charset="0"/>
              <a:buChar char="•"/>
            </a:pPr>
            <a:r>
              <a:rPr lang="en-US" sz="2000" b="1" i="0" dirty="0">
                <a:solidFill>
                  <a:srgbClr val="334155"/>
                </a:solidFill>
                <a:effectLst/>
              </a:rPr>
              <a:t>IgM </a:t>
            </a:r>
            <a:r>
              <a:rPr lang="sr-Cyrl-RS" sz="2000" b="1" i="0" dirty="0">
                <a:solidFill>
                  <a:srgbClr val="334155"/>
                </a:solidFill>
                <a:effectLst/>
              </a:rPr>
              <a:t>antibodies:</a:t>
            </a:r>
            <a:r>
              <a:rPr lang="en-US" sz="2000" b="1" i="0" dirty="0">
                <a:solidFill>
                  <a:srgbClr val="334155"/>
                </a:solidFill>
                <a:effectLst/>
              </a:rPr>
              <a:t> </a:t>
            </a:r>
            <a:r>
              <a:rPr lang="sr-Cyrl-RS" sz="2000" b="0" i="0" dirty="0">
                <a:solidFill>
                  <a:srgbClr val="334155"/>
                </a:solidFill>
                <a:effectLst/>
              </a:rPr>
              <a:t>They indicate an acute/recent infection in the newborn.</a:t>
            </a:r>
          </a:p>
          <a:p>
            <a:pPr algn="l" rtl="0">
              <a:buFont typeface="Arial" panose="020B0604020202020204" pitchFamily="34" charset="0"/>
              <a:buChar char="•"/>
            </a:pPr>
            <a:r>
              <a:rPr lang="en-US" sz="2000" b="1" i="0" dirty="0">
                <a:solidFill>
                  <a:srgbClr val="334155"/>
                </a:solidFill>
                <a:effectLst/>
              </a:rPr>
              <a:t>IgG</a:t>
            </a:r>
            <a:r>
              <a:rPr lang="sr-Cyrl-RS" sz="2000" b="1" i="0" dirty="0">
                <a:solidFill>
                  <a:srgbClr val="334155"/>
                </a:solidFill>
                <a:effectLst/>
              </a:rPr>
              <a:t>antibodies:</a:t>
            </a:r>
            <a:r>
              <a:rPr lang="en-US" sz="2000" b="1" i="0" dirty="0">
                <a:solidFill>
                  <a:srgbClr val="334155"/>
                </a:solidFill>
                <a:effectLst/>
              </a:rPr>
              <a:t> </a:t>
            </a:r>
            <a:r>
              <a:rPr lang="sr-Cyrl-RS" sz="2000" b="0" i="0" dirty="0">
                <a:solidFill>
                  <a:srgbClr val="334155"/>
                </a:solidFill>
                <a:effectLst/>
              </a:rPr>
              <a:t>Persistence after 6-9 months confirms congenital infection.</a:t>
            </a:r>
          </a:p>
          <a:p>
            <a:pPr algn="l" rtl="0">
              <a:buFont typeface="Arial" panose="020B0604020202020204" pitchFamily="34" charset="0"/>
              <a:buChar char="•"/>
            </a:pPr>
            <a:r>
              <a:rPr lang="en-US" sz="2000" b="1" i="0" dirty="0">
                <a:solidFill>
                  <a:srgbClr val="334155"/>
                </a:solidFill>
                <a:effectLst/>
              </a:rPr>
              <a:t>PCR:</a:t>
            </a:r>
            <a:r>
              <a:rPr lang="en-US" sz="2000" b="0" i="0" dirty="0">
                <a:solidFill>
                  <a:srgbClr val="334155"/>
                </a:solidFill>
                <a:effectLst/>
              </a:rPr>
              <a:t> </a:t>
            </a:r>
            <a:r>
              <a:rPr lang="sr-Cyrl-RS" sz="2000" b="0" i="0" dirty="0">
                <a:solidFill>
                  <a:srgbClr val="334155"/>
                </a:solidFill>
                <a:effectLst/>
              </a:rPr>
              <a:t>Direct detection of pathogen DNA/RNA in amniotic fluid or blood.</a:t>
            </a:r>
          </a:p>
          <a:p>
            <a:pPr marL="0" indent="0" algn="l" rtl="0">
              <a:buNone/>
            </a:pPr>
            <a:br>
              <a:rPr lang="en-US" sz="2000" dirty="0">
                <a:solidFill>
                  <a:srgbClr val="222222"/>
                </a:solidFill>
                <a:effectLst/>
                <a:ea typeface="Calibri" panose="020F0502020204030204" pitchFamily="34" charset="0"/>
              </a:rPr>
            </a:br>
            <a:endParaRPr lang="ru-RU" sz="2000" dirty="0"/>
          </a:p>
        </p:txBody>
      </p:sp>
      <p:pic>
        <p:nvPicPr>
          <p:cNvPr id="28674" name="Picture 2" descr="🔬 TORCH Panel Explained — How to Read IgG &amp; IgM Results (Real Case) “Not  every positive means danger… and not every negative means safety.” Let's  break down this TORCH rapid test">
            <a:extLst>
              <a:ext uri="{FF2B5EF4-FFF2-40B4-BE49-F238E27FC236}">
                <a16:creationId xmlns:a16="http://schemas.microsoft.com/office/drawing/2014/main" id="{C3DD775A-69BA-462A-8126-E41CBB9518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1880" y="4204272"/>
            <a:ext cx="1914525" cy="2390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945557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4613"/>
            <a:ext cx="9144000" cy="971551"/>
          </a:xfrm>
          <a:solidFill>
            <a:schemeClr val="bg2">
              <a:lumMod val="90000"/>
            </a:schemeClr>
          </a:solidFill>
        </p:spPr>
        <p:txBody>
          <a:bodyPr rtlCol="0">
            <a:noAutofit/>
          </a:bodyPr>
          <a:lstStyle/>
          <a:p>
            <a:pPr algn="l" rtl="0"/>
            <a:r>
              <a:rPr lang="sr-Cyrl-RS" sz="2800" b="1" dirty="0">
                <a:solidFill>
                  <a:schemeClr val="accent1">
                    <a:lumMod val="75000"/>
                  </a:schemeClr>
                </a:solidFill>
              </a:rPr>
              <a:t>Diagnostic approach</a:t>
            </a:r>
            <a:endParaRPr lang="en-US" sz="2800" dirty="0">
              <a:solidFill>
                <a:schemeClr val="accent1">
                  <a:lumMod val="75000"/>
                </a:schemeClr>
              </a:solidFill>
            </a:endParaRPr>
          </a:p>
        </p:txBody>
      </p:sp>
      <p:graphicFrame>
        <p:nvGraphicFramePr>
          <p:cNvPr id="6" name="Table 5">
            <a:extLst>
              <a:ext uri="{FF2B5EF4-FFF2-40B4-BE49-F238E27FC236}">
                <a16:creationId xmlns:a16="http://schemas.microsoft.com/office/drawing/2014/main" id="{02B98A21-7242-45F6-8C01-1D0CCDCDA9B4}"/>
              </a:ext>
            </a:extLst>
          </p:cNvPr>
          <p:cNvGraphicFramePr>
            <a:graphicFrameLocks noGrp="1"/>
          </p:cNvGraphicFramePr>
          <p:nvPr>
            <p:extLst>
              <p:ext uri="{D42A27DB-BD31-4B8C-83A1-F6EECF244321}">
                <p14:modId xmlns:p14="http://schemas.microsoft.com/office/powerpoint/2010/main" val="3820523170"/>
              </p:ext>
            </p:extLst>
          </p:nvPr>
        </p:nvGraphicFramePr>
        <p:xfrm>
          <a:off x="179512" y="1028559"/>
          <a:ext cx="8568953" cy="2524890"/>
        </p:xfrm>
        <a:graphic>
          <a:graphicData uri="http://schemas.openxmlformats.org/drawingml/2006/table">
            <a:tbl>
              <a:tblPr firstRow="1" firstCol="1" bandRow="1">
                <a:tableStyleId>{9D7B26C5-4107-4FEC-AEDC-1716B250A1EF}</a:tableStyleId>
              </a:tblPr>
              <a:tblGrid>
                <a:gridCol w="2855707">
                  <a:extLst>
                    <a:ext uri="{9D8B030D-6E8A-4147-A177-3AD203B41FA5}">
                      <a16:colId xmlns:a16="http://schemas.microsoft.com/office/drawing/2014/main" val="2418171931"/>
                    </a:ext>
                  </a:extLst>
                </a:gridCol>
                <a:gridCol w="2856623">
                  <a:extLst>
                    <a:ext uri="{9D8B030D-6E8A-4147-A177-3AD203B41FA5}">
                      <a16:colId xmlns:a16="http://schemas.microsoft.com/office/drawing/2014/main" val="2169851747"/>
                    </a:ext>
                  </a:extLst>
                </a:gridCol>
                <a:gridCol w="2856623">
                  <a:extLst>
                    <a:ext uri="{9D8B030D-6E8A-4147-A177-3AD203B41FA5}">
                      <a16:colId xmlns:a16="http://schemas.microsoft.com/office/drawing/2014/main" val="1413209488"/>
                    </a:ext>
                  </a:extLst>
                </a:gridCol>
              </a:tblGrid>
              <a:tr h="0">
                <a:tc>
                  <a:txBody>
                    <a:bodyPr/>
                    <a:lstStyle/>
                    <a:p>
                      <a:pPr marL="0" marR="0" algn="l" rtl="0">
                        <a:lnSpc>
                          <a:spcPct val="107000"/>
                        </a:lnSpc>
                        <a:spcBef>
                          <a:spcPts val="0"/>
                        </a:spcBef>
                        <a:spcAft>
                          <a:spcPts val="0"/>
                        </a:spcAft>
                      </a:pPr>
                      <a:r>
                        <a:rPr lang="en-US" sz="2000">
                          <a:effectLst/>
                        </a:rPr>
                        <a:t>Method</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dirty="0" err="1">
                          <a:effectLst/>
                        </a:rPr>
                        <a:t>Principle</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Application</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707586752"/>
                  </a:ext>
                </a:extLst>
              </a:tr>
              <a:tr h="0">
                <a:tc>
                  <a:txBody>
                    <a:bodyPr/>
                    <a:lstStyle/>
                    <a:p>
                      <a:pPr marL="0" marR="0" algn="l" rtl="0">
                        <a:lnSpc>
                          <a:spcPct val="107000"/>
                        </a:lnSpc>
                        <a:spcBef>
                          <a:spcPts val="0"/>
                        </a:spcBef>
                        <a:spcAft>
                          <a:spcPts val="0"/>
                        </a:spcAft>
                      </a:pPr>
                      <a:r>
                        <a:rPr lang="en-US" sz="2000">
                          <a:effectLst/>
                        </a:rPr>
                        <a:t>Tissue culture</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dirty="0" err="1">
                          <a:effectLst/>
                        </a:rPr>
                        <a:t>Cytopath</a:t>
                      </a:r>
                      <a:r>
                        <a:rPr lang="sr-Cyrl-RS" sz="2000" dirty="0">
                          <a:effectLst/>
                        </a:rPr>
                        <a:t>fire</a:t>
                      </a:r>
                      <a:r>
                        <a:rPr lang="en-US" sz="2000" dirty="0">
                          <a:effectLst/>
                        </a:rPr>
                        <a:t> </a:t>
                      </a:r>
                      <a:r>
                        <a:rPr lang="en-US" sz="2000" dirty="0" err="1">
                          <a:effectLst/>
                        </a:rPr>
                        <a:t>effect</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HSV (fast), CMV (slow)</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72216885"/>
                  </a:ext>
                </a:extLst>
              </a:tr>
              <a:tr h="0">
                <a:tc>
                  <a:txBody>
                    <a:bodyPr/>
                    <a:lstStyle/>
                    <a:p>
                      <a:pPr marL="0" marR="0" algn="l" rtl="0">
                        <a:lnSpc>
                          <a:spcPct val="107000"/>
                        </a:lnSpc>
                        <a:spcBef>
                          <a:spcPts val="0"/>
                        </a:spcBef>
                        <a:spcAft>
                          <a:spcPts val="0"/>
                        </a:spcAft>
                      </a:pPr>
                      <a:r>
                        <a:rPr lang="en-US" sz="2000" i="1" dirty="0">
                          <a:effectLst/>
                        </a:rPr>
                        <a:t>Shell vial</a:t>
                      </a:r>
                      <a:endParaRPr lang="en-US" sz="2000" i="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Rapid culture + IFA 24–48h</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dirty="0">
                          <a:effectLst/>
                        </a:rPr>
                        <a:t>CMV, VZV</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40883508"/>
                  </a:ext>
                </a:extLst>
              </a:tr>
              <a:tr h="0">
                <a:tc>
                  <a:txBody>
                    <a:bodyPr/>
                    <a:lstStyle/>
                    <a:p>
                      <a:pPr marL="0" marR="0" algn="l" rtl="0">
                        <a:lnSpc>
                          <a:spcPct val="107000"/>
                        </a:lnSpc>
                        <a:spcBef>
                          <a:spcPts val="0"/>
                        </a:spcBef>
                        <a:spcAft>
                          <a:spcPts val="0"/>
                        </a:spcAft>
                      </a:pPr>
                      <a:r>
                        <a:rPr lang="en-US" sz="2000">
                          <a:effectLst/>
                        </a:rPr>
                        <a:t>Antigen detection</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IFA, ELISA</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HSV/FAMA</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799951734"/>
                  </a:ext>
                </a:extLst>
              </a:tr>
              <a:tr h="0">
                <a:tc>
                  <a:txBody>
                    <a:bodyPr/>
                    <a:lstStyle/>
                    <a:p>
                      <a:pPr marL="0" marR="0" algn="l" rtl="0">
                        <a:lnSpc>
                          <a:spcPct val="107000"/>
                        </a:lnSpc>
                        <a:spcBef>
                          <a:spcPts val="0"/>
                        </a:spcBef>
                        <a:spcAft>
                          <a:spcPts val="0"/>
                        </a:spcAft>
                      </a:pPr>
                      <a:r>
                        <a:rPr lang="en-US" sz="2000">
                          <a:effectLst/>
                        </a:rPr>
                        <a:t>PCR</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Amplification of viral DNA/RNA</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Gold standard (HSV, CMV, TORCH)</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984288612"/>
                  </a:ext>
                </a:extLst>
              </a:tr>
              <a:tr h="0">
                <a:tc>
                  <a:txBody>
                    <a:bodyPr/>
                    <a:lstStyle/>
                    <a:p>
                      <a:pPr marL="0" marR="0" algn="l" rtl="0">
                        <a:lnSpc>
                          <a:spcPct val="107000"/>
                        </a:lnSpc>
                        <a:spcBef>
                          <a:spcPts val="0"/>
                        </a:spcBef>
                        <a:spcAft>
                          <a:spcPts val="0"/>
                        </a:spcAft>
                      </a:pPr>
                      <a:r>
                        <a:rPr lang="en-US" sz="2000">
                          <a:effectLst/>
                        </a:rPr>
                        <a:t>Sequencing (NGS)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Genotyping</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dirty="0" err="1">
                          <a:effectLst/>
                        </a:rPr>
                        <a:t>Resistance</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38365175"/>
                  </a:ext>
                </a:extLst>
              </a:tr>
            </a:tbl>
          </a:graphicData>
        </a:graphic>
      </p:graphicFrame>
      <p:pic>
        <p:nvPicPr>
          <p:cNvPr id="35842" name="Picture 2" descr="Schematic presentation of shell vial method.  ">
            <a:extLst>
              <a:ext uri="{FF2B5EF4-FFF2-40B4-BE49-F238E27FC236}">
                <a16:creationId xmlns:a16="http://schemas.microsoft.com/office/drawing/2014/main" id="{243017DF-CA54-4179-A2DA-38E15E78C4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39952" y="4011206"/>
            <a:ext cx="4716524" cy="280217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3F2D789D-AC63-4A42-9F57-B22E732C9F1E}"/>
              </a:ext>
            </a:extLst>
          </p:cNvPr>
          <p:cNvSpPr txBox="1"/>
          <p:nvPr/>
        </p:nvSpPr>
        <p:spPr>
          <a:xfrm>
            <a:off x="2915816" y="6439619"/>
            <a:ext cx="4572000" cy="373757"/>
          </a:xfrm>
          <a:prstGeom prst="rect">
            <a:avLst/>
          </a:prstGeom>
          <a:noFill/>
        </p:spPr>
        <p:txBody>
          <a:bodyPr wrap="square">
            <a:spAutoFit/>
          </a:bodyPr>
          <a:lstStyle/>
          <a:p>
            <a:pPr marL="0" marR="0" algn="l" rtl="0">
              <a:lnSpc>
                <a:spcPct val="107000"/>
              </a:lnSpc>
              <a:spcBef>
                <a:spcPts val="0"/>
              </a:spcBef>
              <a:spcAft>
                <a:spcPts val="0"/>
              </a:spcAft>
            </a:pPr>
            <a:r>
              <a:rPr lang="en-US" sz="1800" b="1" i="1" dirty="0">
                <a:effectLst/>
                <a:latin typeface="+mn-lt"/>
              </a:rPr>
              <a:t>Shell vial</a:t>
            </a:r>
            <a:endParaRPr lang="en-US" sz="1800" b="1" i="1" dirty="0">
              <a:effectLst/>
              <a:latin typeface="+mn-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034845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988"/>
            <a:ext cx="9144000" cy="971551"/>
          </a:xfrm>
          <a:solidFill>
            <a:schemeClr val="bg2">
              <a:lumMod val="90000"/>
            </a:schemeClr>
          </a:solidFill>
        </p:spPr>
        <p:txBody>
          <a:bodyPr rtlCol="0">
            <a:noAutofit/>
          </a:bodyPr>
          <a:lstStyle/>
          <a:p>
            <a:pPr fontAlgn="auto">
              <a:spcAft>
                <a:spcPts val="0"/>
              </a:spcAft>
              <a:defRPr/>
            </a:pPr>
            <a:r>
              <a:rPr lang="ru-RU" sz="2800" b="1" dirty="0">
                <a:solidFill>
                  <a:schemeClr val="accent1">
                    <a:lumMod val="75000"/>
                  </a:schemeClr>
                </a:solidFill>
                <a:latin typeface="Palatino Linotype" pitchFamily="18" charset="0"/>
              </a:rPr>
              <a:t> </a:t>
            </a:r>
            <a:r>
              <a:rPr lang="en-US" sz="2800" b="1" dirty="0">
                <a:solidFill>
                  <a:schemeClr val="accent1">
                    <a:lumMod val="75000"/>
                  </a:schemeClr>
                </a:solidFill>
                <a:latin typeface="Palatino Linotype" pitchFamily="18" charset="0"/>
              </a:rPr>
              <a:t>HSV-1, HSV-2</a:t>
            </a:r>
            <a:br>
              <a:rPr lang="sr-Cyrl-RS" sz="2800" b="1" dirty="0">
                <a:solidFill>
                  <a:schemeClr val="accent1">
                    <a:lumMod val="75000"/>
                  </a:schemeClr>
                </a:solidFill>
                <a:latin typeface="Palatino Linotype" pitchFamily="18" charset="0"/>
              </a:rPr>
            </a:br>
            <a:r>
              <a:rPr lang="sr-Cyrl-RS" sz="2800" b="1" dirty="0">
                <a:solidFill>
                  <a:schemeClr val="accent1">
                    <a:lumMod val="75000"/>
                  </a:schemeClr>
                </a:solidFill>
                <a:latin typeface="Palatino Linotype" pitchFamily="18" charset="0"/>
              </a:rPr>
              <a:t>-</a:t>
            </a:r>
            <a:r>
              <a:rPr lang="en-US" sz="2800" b="1" dirty="0">
                <a:solidFill>
                  <a:schemeClr val="accent1">
                    <a:lumMod val="75000"/>
                  </a:schemeClr>
                </a:solidFill>
                <a:latin typeface="Palatino Linotype" pitchFamily="18" charset="0"/>
              </a:rPr>
              <a:t>epidemiology</a:t>
            </a:r>
            <a:r>
              <a:rPr lang="sr-Cyrl-RS" sz="2800" b="1" dirty="0">
                <a:solidFill>
                  <a:schemeClr val="accent1">
                    <a:lumMod val="75000"/>
                  </a:schemeClr>
                </a:solidFill>
                <a:latin typeface="Palatino Linotype" pitchFamily="18" charset="0"/>
              </a:rPr>
              <a:t>-</a:t>
            </a:r>
            <a:endParaRPr lang="en-US" sz="2800" b="1" dirty="0">
              <a:solidFill>
                <a:schemeClr val="accent1">
                  <a:lumMod val="75000"/>
                </a:schemeClr>
              </a:solidFill>
              <a:latin typeface="Palatino Linotype" pitchFamily="18" charset="0"/>
            </a:endParaRPr>
          </a:p>
        </p:txBody>
      </p:sp>
      <p:sp>
        <p:nvSpPr>
          <p:cNvPr id="4" name="Content Placeholder 3"/>
          <p:cNvSpPr>
            <a:spLocks noGrp="1"/>
          </p:cNvSpPr>
          <p:nvPr>
            <p:ph idx="1"/>
          </p:nvPr>
        </p:nvSpPr>
        <p:spPr>
          <a:xfrm>
            <a:off x="0" y="1124744"/>
            <a:ext cx="9144000" cy="5733256"/>
          </a:xfrm>
        </p:spPr>
        <p:txBody>
          <a:bodyPr rtlCol="0">
            <a:noAutofit/>
          </a:bodyPr>
          <a:lstStyle/>
          <a:p>
            <a:pPr marL="0" indent="0" algn="ctr">
              <a:buNone/>
            </a:pPr>
            <a:r>
              <a:rPr lang="en-US" sz="2400" b="1" dirty="0">
                <a:solidFill>
                  <a:srgbClr val="C00000"/>
                </a:solidFill>
              </a:rPr>
              <a:t>HSV-1</a:t>
            </a:r>
            <a:r>
              <a:rPr lang="en-US" sz="2400" dirty="0"/>
              <a:t> causes </a:t>
            </a:r>
            <a:r>
              <a:rPr lang="en-US" sz="2400" b="1" dirty="0">
                <a:solidFill>
                  <a:srgbClr val="C00000"/>
                </a:solidFill>
              </a:rPr>
              <a:t>facial herpes</a:t>
            </a:r>
            <a:r>
              <a:rPr lang="sr-Cyrl-RS" sz="2400" dirty="0"/>
              <a:t>, </a:t>
            </a:r>
            <a:r>
              <a:rPr lang="en-US" sz="2400" dirty="0"/>
              <a:t>and </a:t>
            </a:r>
            <a:r>
              <a:rPr lang="en-US" sz="2400" b="1" dirty="0">
                <a:solidFill>
                  <a:srgbClr val="0070C0"/>
                </a:solidFill>
              </a:rPr>
              <a:t>HSV-2 </a:t>
            </a:r>
            <a:r>
              <a:rPr lang="en-US" sz="2400" dirty="0"/>
              <a:t>usually causes </a:t>
            </a:r>
            <a:r>
              <a:rPr lang="en-US" sz="2400" b="1" dirty="0">
                <a:solidFill>
                  <a:srgbClr val="0070C0"/>
                </a:solidFill>
              </a:rPr>
              <a:t>genital infections  </a:t>
            </a:r>
          </a:p>
          <a:p>
            <a:pPr marL="0" indent="0" algn="ctr">
              <a:buNone/>
            </a:pPr>
            <a:endParaRPr lang="sr-Cyrl-RS" sz="2400" b="1" dirty="0">
              <a:solidFill>
                <a:srgbClr val="0070C0"/>
              </a:solidFill>
            </a:endParaRPr>
          </a:p>
          <a:p>
            <a:r>
              <a:rPr lang="en-US" sz="2000" dirty="0"/>
              <a:t>They are acquired by direct contact </a:t>
            </a:r>
          </a:p>
          <a:p>
            <a:endParaRPr lang="en-US" sz="2000" dirty="0"/>
          </a:p>
          <a:p>
            <a:r>
              <a:rPr lang="en-US" sz="2000" dirty="0"/>
              <a:t>HSV-1 are HSV-2 distributed worldwide</a:t>
            </a:r>
          </a:p>
          <a:p>
            <a:endParaRPr lang="sr-Cyrl-RS" sz="2000" dirty="0"/>
          </a:p>
          <a:p>
            <a:r>
              <a:rPr lang="en-US" sz="2000" dirty="0"/>
              <a:t>In developing countries, 90% of the population have anti-HSV-1 antibodies by the age of 30, and 15-30% of adults in Western industrialized countries have antibodies to HSV-2, while detecting antibodies to HSV-2 before puberty is very rare</a:t>
            </a:r>
          </a:p>
          <a:p>
            <a:endParaRPr lang="sr-Cyrl-RS" sz="2000" dirty="0"/>
          </a:p>
          <a:p>
            <a:r>
              <a:rPr lang="en-US" sz="2000" dirty="0"/>
              <a:t>HSV-2 can be isolated from the cervix and urethra of 5-12% of adults (asymptomatic excretion of HSV-2 is possible)</a:t>
            </a:r>
            <a:endParaRPr lang="ru-RU" sz="2400" dirty="0">
              <a:latin typeface="Palatino Linotype" pitchFamily="18" charset="0"/>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4613"/>
            <a:ext cx="9144000" cy="971551"/>
          </a:xfrm>
          <a:solidFill>
            <a:schemeClr val="bg2">
              <a:lumMod val="90000"/>
            </a:schemeClr>
          </a:solidFill>
        </p:spPr>
        <p:txBody>
          <a:bodyPr rtlCol="0">
            <a:noAutofit/>
          </a:bodyPr>
          <a:lstStyle/>
          <a:p>
            <a:pPr algn="l" rtl="0"/>
            <a:r>
              <a:rPr lang="en-US" sz="2800" b="1" dirty="0">
                <a:solidFill>
                  <a:schemeClr val="accent1">
                    <a:lumMod val="75000"/>
                  </a:schemeClr>
                </a:solidFill>
              </a:rPr>
              <a:t>PCR </a:t>
            </a:r>
            <a:r>
              <a:rPr lang="sr-Cyrl-RS" sz="2800" b="1" dirty="0">
                <a:solidFill>
                  <a:schemeClr val="accent1">
                    <a:lumMod val="75000"/>
                  </a:schemeClr>
                </a:solidFill>
              </a:rPr>
              <a:t>in virology</a:t>
            </a:r>
            <a:endParaRPr lang="en-US" sz="2800" dirty="0">
              <a:solidFill>
                <a:schemeClr val="accent1">
                  <a:lumMod val="75000"/>
                </a:schemeClr>
              </a:solidFill>
            </a:endParaRPr>
          </a:p>
        </p:txBody>
      </p:sp>
      <p:sp>
        <p:nvSpPr>
          <p:cNvPr id="5" name="TextBox 4">
            <a:extLst>
              <a:ext uri="{FF2B5EF4-FFF2-40B4-BE49-F238E27FC236}">
                <a16:creationId xmlns:a16="http://schemas.microsoft.com/office/drawing/2014/main" id="{F23E2905-AAC7-4633-B94A-C0F4082B5116}"/>
              </a:ext>
            </a:extLst>
          </p:cNvPr>
          <p:cNvSpPr txBox="1"/>
          <p:nvPr/>
        </p:nvSpPr>
        <p:spPr>
          <a:xfrm>
            <a:off x="395536" y="1268760"/>
            <a:ext cx="8352928" cy="5324535"/>
          </a:xfrm>
          <a:prstGeom prst="rect">
            <a:avLst/>
          </a:prstGeom>
          <a:noFill/>
        </p:spPr>
        <p:txBody>
          <a:bodyPr wrap="square">
            <a:spAutoFit/>
          </a:bodyPr>
          <a:lstStyle/>
          <a:p>
            <a:pPr marL="342900" indent="-342900" algn="l" rtl="0">
              <a:buFont typeface="Arial" panose="020B0604020202020204" pitchFamily="34" charset="0"/>
              <a:buChar char="•"/>
            </a:pPr>
            <a:r>
              <a:rPr lang="en-US" sz="2000" i="1" dirty="0">
                <a:solidFill>
                  <a:srgbClr val="222222"/>
                </a:solidFill>
                <a:effectLst/>
                <a:latin typeface="+mn-lt"/>
                <a:ea typeface="Calibri" panose="020F0502020204030204" pitchFamily="34" charset="0"/>
              </a:rPr>
              <a:t>Real-time </a:t>
            </a:r>
            <a:r>
              <a:rPr lang="en-US" sz="2000" dirty="0">
                <a:solidFill>
                  <a:srgbClr val="222222"/>
                </a:solidFill>
                <a:effectLst/>
                <a:latin typeface="+mn-lt"/>
                <a:ea typeface="Calibri" panose="020F0502020204030204" pitchFamily="34" charset="0"/>
              </a:rPr>
              <a:t>PCR (qPCR): quantifies viremia–monitoring of therapy (CMV DNA, HSV in neonatal cerebrospinal fluid)</a:t>
            </a:r>
            <a:endParaRPr lang="sr-Cyrl-RS" sz="2000" dirty="0">
              <a:solidFill>
                <a:srgbClr val="222222"/>
              </a:solidFill>
              <a:latin typeface="+mn-lt"/>
              <a:ea typeface="Calibri" panose="020F0502020204030204" pitchFamily="34" charset="0"/>
            </a:endParaRPr>
          </a:p>
          <a:p>
            <a:pPr marL="342900" indent="-342900" algn="l" rtl="0">
              <a:buFont typeface="Arial" panose="020B0604020202020204" pitchFamily="34" charset="0"/>
              <a:buChar char="•"/>
            </a:pPr>
            <a:r>
              <a:rPr lang="en-US" sz="2000" dirty="0" err="1">
                <a:solidFill>
                  <a:srgbClr val="222222"/>
                </a:solidFill>
                <a:effectLst/>
                <a:latin typeface="+mn-lt"/>
                <a:ea typeface="Calibri" panose="020F0502020204030204" pitchFamily="34" charset="0"/>
              </a:rPr>
              <a:t>MultiplexPCR</a:t>
            </a:r>
            <a:r>
              <a:rPr lang="en-US" sz="2000" dirty="0">
                <a:solidFill>
                  <a:srgbClr val="222222"/>
                </a:solidFill>
                <a:effectLst/>
                <a:latin typeface="+mn-lt"/>
                <a:ea typeface="Calibri" panose="020F0502020204030204" pitchFamily="34" charset="0"/>
              </a:rPr>
              <a:t>: simultaneous detection of more pathogens (TORCH panel)</a:t>
            </a:r>
            <a:endParaRPr lang="sr-Latn-RS" sz="2000" dirty="0">
              <a:solidFill>
                <a:srgbClr val="222222"/>
              </a:solidFill>
              <a:effectLst/>
              <a:latin typeface="+mn-lt"/>
              <a:ea typeface="Calibri" panose="020F0502020204030204" pitchFamily="34" charset="0"/>
            </a:endParaRPr>
          </a:p>
          <a:p>
            <a:pPr marL="342900" indent="-342900" algn="l" rtl="0">
              <a:buFont typeface="Arial" panose="020B0604020202020204" pitchFamily="34" charset="0"/>
              <a:buChar char="•"/>
            </a:pPr>
            <a:endParaRPr lang="sr-Latn-RS" sz="2000" dirty="0">
              <a:solidFill>
                <a:srgbClr val="222222"/>
              </a:solidFill>
              <a:latin typeface="+mn-lt"/>
              <a:ea typeface="Calibri" panose="020F0502020204030204" pitchFamily="34" charset="0"/>
            </a:endParaRPr>
          </a:p>
          <a:p>
            <a:pPr marL="342900" indent="-342900" algn="l" rtl="0">
              <a:buFont typeface="Arial" panose="020B0604020202020204" pitchFamily="34" charset="0"/>
              <a:buChar char="•"/>
            </a:pPr>
            <a:endParaRPr lang="sr-Latn-RS" sz="2000" dirty="0">
              <a:solidFill>
                <a:srgbClr val="222222"/>
              </a:solidFill>
              <a:latin typeface="+mn-lt"/>
              <a:ea typeface="Calibri" panose="020F0502020204030204" pitchFamily="34" charset="0"/>
            </a:endParaRPr>
          </a:p>
          <a:p>
            <a:pPr marL="342900" indent="-342900" algn="l" rtl="0">
              <a:buFont typeface="Arial" panose="020B0604020202020204" pitchFamily="34" charset="0"/>
              <a:buChar char="•"/>
            </a:pPr>
            <a:endParaRPr lang="sr-Latn-RS" sz="2000" dirty="0">
              <a:solidFill>
                <a:srgbClr val="222222"/>
              </a:solidFill>
              <a:latin typeface="+mn-lt"/>
              <a:ea typeface="Calibri" panose="020F0502020204030204" pitchFamily="34" charset="0"/>
            </a:endParaRPr>
          </a:p>
          <a:p>
            <a:pPr marL="342900" indent="-342900" algn="l" rtl="0">
              <a:buFont typeface="Arial" panose="020B0604020202020204" pitchFamily="34" charset="0"/>
              <a:buChar char="•"/>
            </a:pPr>
            <a:endParaRPr lang="sr-Latn-RS" sz="2000" dirty="0">
              <a:solidFill>
                <a:srgbClr val="222222"/>
              </a:solidFill>
              <a:latin typeface="+mn-lt"/>
              <a:ea typeface="Calibri" panose="020F0502020204030204" pitchFamily="34" charset="0"/>
            </a:endParaRPr>
          </a:p>
          <a:p>
            <a:pPr marL="342900" indent="-342900" algn="l" rtl="0">
              <a:buFont typeface="Arial" panose="020B0604020202020204" pitchFamily="34" charset="0"/>
              <a:buChar char="•"/>
            </a:pPr>
            <a:endParaRPr lang="sr-Latn-RS" sz="2000" dirty="0">
              <a:solidFill>
                <a:srgbClr val="222222"/>
              </a:solidFill>
              <a:latin typeface="+mn-lt"/>
              <a:ea typeface="Calibri" panose="020F0502020204030204" pitchFamily="34" charset="0"/>
            </a:endParaRPr>
          </a:p>
          <a:p>
            <a:pPr marL="342900" indent="-342900" algn="l" rtl="0">
              <a:buFont typeface="Arial" panose="020B0604020202020204" pitchFamily="34" charset="0"/>
              <a:buChar char="•"/>
            </a:pPr>
            <a:endParaRPr lang="sr-Cyrl-RS" sz="2000" dirty="0">
              <a:solidFill>
                <a:srgbClr val="222222"/>
              </a:solidFill>
              <a:latin typeface="+mn-lt"/>
              <a:ea typeface="Calibri" panose="020F0502020204030204" pitchFamily="34" charset="0"/>
            </a:endParaRPr>
          </a:p>
          <a:p>
            <a:pPr marL="342900" indent="-342900" algn="l" rtl="0">
              <a:buFont typeface="Arial" panose="020B0604020202020204" pitchFamily="34" charset="0"/>
              <a:buChar char="•"/>
            </a:pPr>
            <a:r>
              <a:rPr lang="en-US" sz="2000" dirty="0">
                <a:solidFill>
                  <a:srgbClr val="222222"/>
                </a:solidFill>
                <a:effectLst/>
                <a:latin typeface="+mn-lt"/>
                <a:ea typeface="Calibri" panose="020F0502020204030204" pitchFamily="34" charset="0"/>
              </a:rPr>
              <a:t>RT-PCR: for RNA viruses (rubella, measles)</a:t>
            </a:r>
            <a:endParaRPr lang="sr-Cyrl-RS" sz="2000" dirty="0">
              <a:solidFill>
                <a:srgbClr val="222222"/>
              </a:solidFill>
              <a:effectLst/>
              <a:latin typeface="+mn-lt"/>
              <a:ea typeface="Calibri" panose="020F0502020204030204" pitchFamily="34" charset="0"/>
            </a:endParaRPr>
          </a:p>
          <a:p>
            <a:pPr marL="342900" indent="-342900" algn="l" rtl="0">
              <a:buFont typeface="Arial" panose="020B0604020202020204" pitchFamily="34" charset="0"/>
              <a:buChar char="•"/>
            </a:pPr>
            <a:endParaRPr lang="sr-Cyrl-RS" sz="2000" dirty="0">
              <a:solidFill>
                <a:srgbClr val="222222"/>
              </a:solidFill>
              <a:latin typeface="+mn-lt"/>
              <a:ea typeface="Calibri" panose="020F0502020204030204" pitchFamily="34" charset="0"/>
            </a:endParaRPr>
          </a:p>
          <a:p>
            <a:pPr marL="342900" indent="-342900" algn="l" rtl="0">
              <a:buFont typeface="Arial" panose="020B0604020202020204" pitchFamily="34" charset="0"/>
              <a:buChar char="•"/>
            </a:pPr>
            <a:r>
              <a:rPr lang="en-US" sz="2000" dirty="0">
                <a:solidFill>
                  <a:srgbClr val="222222"/>
                </a:solidFill>
                <a:effectLst/>
                <a:latin typeface="+mn-lt"/>
                <a:ea typeface="Calibri" panose="020F0502020204030204" pitchFamily="34" charset="0"/>
              </a:rPr>
              <a:t>Advantages: exceptional sensitivity, speed</a:t>
            </a:r>
            <a:endParaRPr lang="sr-Cyrl-RS" sz="2000" dirty="0">
              <a:solidFill>
                <a:srgbClr val="222222"/>
              </a:solidFill>
              <a:effectLst/>
              <a:latin typeface="+mn-lt"/>
              <a:ea typeface="Calibri" panose="020F0502020204030204" pitchFamily="34" charset="0"/>
            </a:endParaRPr>
          </a:p>
          <a:p>
            <a:pPr marL="342900" indent="-342900" algn="l" rtl="0">
              <a:buFont typeface="Arial" panose="020B0604020202020204" pitchFamily="34" charset="0"/>
              <a:buChar char="•"/>
            </a:pPr>
            <a:endParaRPr lang="sr-Cyrl-RS" sz="2000" dirty="0">
              <a:solidFill>
                <a:srgbClr val="222222"/>
              </a:solidFill>
              <a:latin typeface="+mn-lt"/>
              <a:ea typeface="Calibri" panose="020F0502020204030204" pitchFamily="34" charset="0"/>
            </a:endParaRPr>
          </a:p>
          <a:p>
            <a:pPr marL="342900" indent="-342900" algn="l" rtl="0">
              <a:buFont typeface="Arial" panose="020B0604020202020204" pitchFamily="34" charset="0"/>
              <a:buChar char="•"/>
            </a:pPr>
            <a:r>
              <a:rPr lang="en-US" sz="2000" dirty="0">
                <a:solidFill>
                  <a:srgbClr val="222222"/>
                </a:solidFill>
                <a:effectLst/>
                <a:latin typeface="+mn-lt"/>
                <a:ea typeface="Calibri" panose="020F0502020204030204" pitchFamily="34" charset="0"/>
              </a:rPr>
              <a:t>Limitations: fake</a:t>
            </a:r>
            <a:r>
              <a:rPr lang="sr-Cyrl-RS" sz="2000" dirty="0">
                <a:solidFill>
                  <a:srgbClr val="222222"/>
                </a:solidFill>
                <a:effectLst/>
                <a:latin typeface="+mn-lt"/>
                <a:ea typeface="Calibri" panose="020F0502020204030204" pitchFamily="34" charset="0"/>
              </a:rPr>
              <a:t>about positive results</a:t>
            </a:r>
            <a:r>
              <a:rPr lang="en-US" sz="2000" dirty="0">
                <a:solidFill>
                  <a:srgbClr val="222222"/>
                </a:solidFill>
                <a:effectLst/>
                <a:latin typeface="+mn-lt"/>
                <a:ea typeface="Calibri" panose="020F0502020204030204" pitchFamily="34" charset="0"/>
              </a:rPr>
              <a:t>; </a:t>
            </a:r>
            <a:r>
              <a:rPr lang="en-US" sz="2000" dirty="0" err="1">
                <a:solidFill>
                  <a:srgbClr val="222222"/>
                </a:solidFill>
                <a:effectLst/>
                <a:latin typeface="+mn-lt"/>
                <a:ea typeface="Calibri" panose="020F0502020204030204" pitchFamily="34" charset="0"/>
              </a:rPr>
              <a:t>detectionDNA</a:t>
            </a:r>
            <a:r>
              <a:rPr lang="en-US" sz="2000" dirty="0">
                <a:solidFill>
                  <a:srgbClr val="222222"/>
                </a:solidFill>
                <a:effectLst/>
                <a:latin typeface="+mn-lt"/>
                <a:ea typeface="Calibri" panose="020F0502020204030204" pitchFamily="34" charset="0"/>
              </a:rPr>
              <a:t> ≠active infection</a:t>
            </a:r>
            <a:br>
              <a:rPr lang="en-US" sz="2000" dirty="0">
                <a:solidFill>
                  <a:srgbClr val="222222"/>
                </a:solidFill>
                <a:effectLst/>
                <a:latin typeface="+mn-lt"/>
                <a:ea typeface="Calibri" panose="020F0502020204030204" pitchFamily="34" charset="0"/>
              </a:rPr>
            </a:br>
            <a:endParaRPr lang="en-US" sz="2000" dirty="0">
              <a:latin typeface="+mn-lt"/>
            </a:endParaRPr>
          </a:p>
        </p:txBody>
      </p:sp>
      <p:pic>
        <p:nvPicPr>
          <p:cNvPr id="37890" name="Picture 2" descr="Amplification plot showing how target quantity affects signal emergence from baseline">
            <a:extLst>
              <a:ext uri="{FF2B5EF4-FFF2-40B4-BE49-F238E27FC236}">
                <a16:creationId xmlns:a16="http://schemas.microsoft.com/office/drawing/2014/main" id="{3BC5AFC5-EC8E-43A6-866A-6F2FD50F4B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1960" y="2276872"/>
            <a:ext cx="4177916" cy="19549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728615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4613"/>
            <a:ext cx="9144000" cy="971551"/>
          </a:xfrm>
          <a:solidFill>
            <a:schemeClr val="bg2">
              <a:lumMod val="90000"/>
            </a:schemeClr>
          </a:solidFill>
        </p:spPr>
        <p:txBody>
          <a:bodyPr rtlCol="0">
            <a:noAutofit/>
          </a:bodyPr>
          <a:lstStyle/>
          <a:p>
            <a:pPr algn="l" rtl="0"/>
            <a:r>
              <a:rPr lang="ru-RU" sz="2800" b="1" dirty="0">
                <a:solidFill>
                  <a:schemeClr val="accent1">
                    <a:lumMod val="75000"/>
                  </a:schemeClr>
                </a:solidFill>
              </a:rPr>
              <a:t>Serology – interpretation of IgM and IgG</a:t>
            </a:r>
            <a:endParaRPr lang="en-US" sz="2800" dirty="0">
              <a:solidFill>
                <a:schemeClr val="accent1">
                  <a:lumMod val="75000"/>
                </a:schemeClr>
              </a:solidFill>
            </a:endParaRPr>
          </a:p>
        </p:txBody>
      </p:sp>
      <p:sp>
        <p:nvSpPr>
          <p:cNvPr id="5" name="TextBox 4">
            <a:extLst>
              <a:ext uri="{FF2B5EF4-FFF2-40B4-BE49-F238E27FC236}">
                <a16:creationId xmlns:a16="http://schemas.microsoft.com/office/drawing/2014/main" id="{F23E2905-AAC7-4633-B94A-C0F4082B5116}"/>
              </a:ext>
            </a:extLst>
          </p:cNvPr>
          <p:cNvSpPr txBox="1"/>
          <p:nvPr/>
        </p:nvSpPr>
        <p:spPr>
          <a:xfrm>
            <a:off x="395536" y="1340768"/>
            <a:ext cx="8352928" cy="2246769"/>
          </a:xfrm>
          <a:prstGeom prst="rect">
            <a:avLst/>
          </a:prstGeom>
          <a:noFill/>
        </p:spPr>
        <p:txBody>
          <a:bodyPr wrap="square">
            <a:spAutoFit/>
          </a:bodyPr>
          <a:lstStyle/>
          <a:p>
            <a:pPr marL="342900" indent="-342900" algn="l" rtl="0">
              <a:buFont typeface="Arial" panose="020B0604020202020204" pitchFamily="34" charset="0"/>
              <a:buChar char="•"/>
            </a:pPr>
            <a:r>
              <a:rPr lang="ru-RU" sz="2000" dirty="0">
                <a:solidFill>
                  <a:srgbClr val="222222"/>
                </a:solidFill>
                <a:effectLst/>
                <a:latin typeface="+mn-lt"/>
                <a:ea typeface="Calibri" panose="020F0502020204030204" pitchFamily="34" charset="0"/>
              </a:rPr>
              <a:t>IgM: early marker (1–2 weeks); may persist or be false positive</a:t>
            </a:r>
          </a:p>
          <a:p>
            <a:pPr marL="342900" indent="-342900" algn="l" rtl="0">
              <a:buFont typeface="Arial" panose="020B0604020202020204" pitchFamily="34" charset="0"/>
              <a:buChar char="•"/>
            </a:pPr>
            <a:r>
              <a:rPr lang="ru-RU" sz="2000" dirty="0">
                <a:solidFill>
                  <a:srgbClr val="222222"/>
                </a:solidFill>
                <a:effectLst/>
                <a:latin typeface="+mn-lt"/>
                <a:ea typeface="Calibri" panose="020F0502020204030204" pitchFamily="34" charset="0"/>
              </a:rPr>
              <a:t>IgG: late, protective, remain lifelong</a:t>
            </a:r>
          </a:p>
          <a:p>
            <a:pPr marL="342900" indent="-342900" algn="l" rtl="0">
              <a:buFont typeface="Arial" panose="020B0604020202020204" pitchFamily="34" charset="0"/>
              <a:buChar char="•"/>
            </a:pPr>
            <a:r>
              <a:rPr lang="ru-RU" sz="2000" dirty="0">
                <a:solidFill>
                  <a:srgbClr val="222222"/>
                </a:solidFill>
                <a:effectLst/>
                <a:latin typeface="+mn-lt"/>
                <a:ea typeface="Calibri" panose="020F0502020204030204" pitchFamily="34" charset="0"/>
              </a:rPr>
              <a:t>Seroconversion: IgG from negative to positive = primary infection</a:t>
            </a:r>
          </a:p>
          <a:p>
            <a:pPr algn="l" rtl="0"/>
            <a:br>
              <a:rPr lang="en-US" sz="2000" dirty="0">
                <a:solidFill>
                  <a:srgbClr val="222222"/>
                </a:solidFill>
                <a:effectLst/>
                <a:latin typeface="+mn-lt"/>
                <a:ea typeface="Calibri" panose="020F0502020204030204" pitchFamily="34" charset="0"/>
              </a:rPr>
            </a:br>
            <a:endParaRPr lang="en-US" sz="2000" dirty="0">
              <a:latin typeface="+mn-lt"/>
            </a:endParaRPr>
          </a:p>
        </p:txBody>
      </p:sp>
      <p:graphicFrame>
        <p:nvGraphicFramePr>
          <p:cNvPr id="3" name="Table 2">
            <a:extLst>
              <a:ext uri="{FF2B5EF4-FFF2-40B4-BE49-F238E27FC236}">
                <a16:creationId xmlns:a16="http://schemas.microsoft.com/office/drawing/2014/main" id="{460EA05A-F6CC-4CC4-8352-8971E95D051B}"/>
              </a:ext>
            </a:extLst>
          </p:cNvPr>
          <p:cNvGraphicFramePr>
            <a:graphicFrameLocks noGrp="1"/>
          </p:cNvGraphicFramePr>
          <p:nvPr>
            <p:extLst>
              <p:ext uri="{D42A27DB-BD31-4B8C-83A1-F6EECF244321}">
                <p14:modId xmlns:p14="http://schemas.microsoft.com/office/powerpoint/2010/main" val="653248918"/>
              </p:ext>
            </p:extLst>
          </p:nvPr>
        </p:nvGraphicFramePr>
        <p:xfrm>
          <a:off x="457200" y="3434556"/>
          <a:ext cx="8229600" cy="2578608"/>
        </p:xfrm>
        <a:graphic>
          <a:graphicData uri="http://schemas.openxmlformats.org/drawingml/2006/table">
            <a:tbl>
              <a:tblPr firstRow="1" firstCol="1" bandRow="1">
                <a:tableStyleId>{9D7B26C5-4107-4FEC-AEDC-1716B250A1EF}</a:tableStyleId>
              </a:tblPr>
              <a:tblGrid>
                <a:gridCol w="2057400">
                  <a:extLst>
                    <a:ext uri="{9D8B030D-6E8A-4147-A177-3AD203B41FA5}">
                      <a16:colId xmlns:a16="http://schemas.microsoft.com/office/drawing/2014/main" val="193542627"/>
                    </a:ext>
                  </a:extLst>
                </a:gridCol>
                <a:gridCol w="2057400">
                  <a:extLst>
                    <a:ext uri="{9D8B030D-6E8A-4147-A177-3AD203B41FA5}">
                      <a16:colId xmlns:a16="http://schemas.microsoft.com/office/drawing/2014/main" val="305422626"/>
                    </a:ext>
                  </a:extLst>
                </a:gridCol>
                <a:gridCol w="2057400">
                  <a:extLst>
                    <a:ext uri="{9D8B030D-6E8A-4147-A177-3AD203B41FA5}">
                      <a16:colId xmlns:a16="http://schemas.microsoft.com/office/drawing/2014/main" val="531219070"/>
                    </a:ext>
                  </a:extLst>
                </a:gridCol>
                <a:gridCol w="2057400">
                  <a:extLst>
                    <a:ext uri="{9D8B030D-6E8A-4147-A177-3AD203B41FA5}">
                      <a16:colId xmlns:a16="http://schemas.microsoft.com/office/drawing/2014/main" val="2125378007"/>
                    </a:ext>
                  </a:extLst>
                </a:gridCol>
              </a:tblGrid>
              <a:tr h="0">
                <a:tc>
                  <a:txBody>
                    <a:bodyPr/>
                    <a:lstStyle/>
                    <a:p>
                      <a:pPr marL="0" marR="0" algn="l" rtl="0">
                        <a:lnSpc>
                          <a:spcPct val="107000"/>
                        </a:lnSpc>
                        <a:spcBef>
                          <a:spcPts val="0"/>
                        </a:spcBef>
                        <a:spcAft>
                          <a:spcPts val="800"/>
                        </a:spcAft>
                      </a:pPr>
                      <a:r>
                        <a:rPr lang="en-US" sz="1800">
                          <a:effectLst/>
                        </a:rPr>
                        <a:t>Infection phase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rtl="0">
                        <a:lnSpc>
                          <a:spcPct val="107000"/>
                        </a:lnSpc>
                        <a:spcBef>
                          <a:spcPts val="0"/>
                        </a:spcBef>
                        <a:spcAft>
                          <a:spcPts val="800"/>
                        </a:spcAft>
                      </a:pPr>
                      <a:r>
                        <a:rPr lang="en-US" sz="1800" dirty="0">
                          <a:effectLst/>
                        </a:rPr>
                        <a:t>IgM</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rtl="0">
                        <a:lnSpc>
                          <a:spcPct val="107000"/>
                        </a:lnSpc>
                        <a:spcBef>
                          <a:spcPts val="0"/>
                        </a:spcBef>
                        <a:spcAft>
                          <a:spcPts val="800"/>
                        </a:spcAft>
                      </a:pPr>
                      <a:r>
                        <a:rPr lang="en-US" sz="1800">
                          <a:effectLst/>
                        </a:rPr>
                        <a:t>IgG</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800"/>
                        </a:spcAft>
                      </a:pPr>
                      <a:r>
                        <a:rPr lang="en-US" sz="1800">
                          <a:effectLst/>
                        </a:rPr>
                        <a:t>IgG avidity</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276089355"/>
                  </a:ext>
                </a:extLst>
              </a:tr>
              <a:tr h="0">
                <a:tc>
                  <a:txBody>
                    <a:bodyPr/>
                    <a:lstStyle/>
                    <a:p>
                      <a:pPr marL="0" marR="0" algn="l" rtl="0">
                        <a:lnSpc>
                          <a:spcPct val="107000"/>
                        </a:lnSpc>
                        <a:spcBef>
                          <a:spcPts val="0"/>
                        </a:spcBef>
                        <a:spcAft>
                          <a:spcPts val="800"/>
                        </a:spcAft>
                      </a:pPr>
                      <a:r>
                        <a:rPr lang="en-US" sz="1800">
                          <a:effectLst/>
                        </a:rPr>
                        <a:t>Incubation period</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rtl="0">
                        <a:lnSpc>
                          <a:spcPct val="107000"/>
                        </a:lnSpc>
                        <a:spcBef>
                          <a:spcPts val="0"/>
                        </a:spcBef>
                        <a:spcAft>
                          <a:spcPts val="800"/>
                        </a:spcAft>
                      </a:pPr>
                      <a:r>
                        <a:rPr lang="en-US" sz="1800" dirty="0">
                          <a:effectLst/>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rtl="0">
                        <a:lnSpc>
                          <a:spcPct val="107000"/>
                        </a:lnSpc>
                        <a:spcBef>
                          <a:spcPts val="0"/>
                        </a:spcBef>
                        <a:spcAft>
                          <a:spcPts val="800"/>
                        </a:spcAft>
                      </a:pPr>
                      <a:r>
                        <a:rPr lang="en-US"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800"/>
                        </a:spcAft>
                      </a:pPr>
                      <a:r>
                        <a:rPr lang="en-US"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826685069"/>
                  </a:ext>
                </a:extLst>
              </a:tr>
              <a:tr h="0">
                <a:tc>
                  <a:txBody>
                    <a:bodyPr/>
                    <a:lstStyle/>
                    <a:p>
                      <a:pPr marL="0" marR="0" algn="l" rtl="0">
                        <a:lnSpc>
                          <a:spcPct val="107000"/>
                        </a:lnSpc>
                        <a:spcBef>
                          <a:spcPts val="0"/>
                        </a:spcBef>
                        <a:spcAft>
                          <a:spcPts val="800"/>
                        </a:spcAft>
                      </a:pPr>
                      <a:r>
                        <a:rPr lang="en-US" sz="1800">
                          <a:effectLst/>
                        </a:rPr>
                        <a:t>Early acute (1–2 weeks)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rtl="0">
                        <a:lnSpc>
                          <a:spcPct val="107000"/>
                        </a:lnSpc>
                        <a:spcBef>
                          <a:spcPts val="0"/>
                        </a:spcBef>
                        <a:spcAft>
                          <a:spcPts val="800"/>
                        </a:spcAft>
                      </a:pPr>
                      <a:r>
                        <a:rPr lang="en-US" sz="1800" dirty="0">
                          <a:effectLst/>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rtl="0">
                        <a:lnSpc>
                          <a:spcPct val="107000"/>
                        </a:lnSpc>
                        <a:spcBef>
                          <a:spcPts val="0"/>
                        </a:spcBef>
                        <a:spcAft>
                          <a:spcPts val="800"/>
                        </a:spcAft>
                      </a:pPr>
                      <a:r>
                        <a:rPr lang="en-US"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800"/>
                        </a:spcAft>
                      </a:pPr>
                      <a:r>
                        <a:rPr lang="en-US" sz="1800">
                          <a:effectLst/>
                        </a:rPr>
                        <a:t>– (or low)</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37949463"/>
                  </a:ext>
                </a:extLst>
              </a:tr>
              <a:tr h="0">
                <a:tc>
                  <a:txBody>
                    <a:bodyPr/>
                    <a:lstStyle/>
                    <a:p>
                      <a:pPr marL="0" marR="0" algn="l" rtl="0">
                        <a:lnSpc>
                          <a:spcPct val="107000"/>
                        </a:lnSpc>
                        <a:spcBef>
                          <a:spcPts val="0"/>
                        </a:spcBef>
                        <a:spcAft>
                          <a:spcPts val="800"/>
                        </a:spcAft>
                      </a:pPr>
                      <a:r>
                        <a:rPr lang="en-US" sz="1800">
                          <a:effectLst/>
                        </a:rPr>
                        <a:t>Late acute (3–6 months)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rtl="0">
                        <a:lnSpc>
                          <a:spcPct val="107000"/>
                        </a:lnSpc>
                        <a:spcBef>
                          <a:spcPts val="0"/>
                        </a:spcBef>
                        <a:spcAft>
                          <a:spcPts val="800"/>
                        </a:spcAft>
                      </a:pPr>
                      <a:r>
                        <a:rPr lang="en-US"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rtl="0">
                        <a:lnSpc>
                          <a:spcPct val="107000"/>
                        </a:lnSpc>
                        <a:spcBef>
                          <a:spcPts val="0"/>
                        </a:spcBef>
                        <a:spcAft>
                          <a:spcPts val="800"/>
                        </a:spcAft>
                      </a:pPr>
                      <a:r>
                        <a:rPr lang="en-US" sz="1800" dirty="0">
                          <a:effectLst/>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800"/>
                        </a:spcAft>
                      </a:pPr>
                      <a:r>
                        <a:rPr lang="en-US" sz="1800">
                          <a:effectLst/>
                        </a:rPr>
                        <a:t>Low → moderate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927036818"/>
                  </a:ext>
                </a:extLst>
              </a:tr>
              <a:tr h="0">
                <a:tc>
                  <a:txBody>
                    <a:bodyPr/>
                    <a:lstStyle/>
                    <a:p>
                      <a:pPr marL="0" marR="0" algn="l" rtl="0">
                        <a:lnSpc>
                          <a:spcPct val="107000"/>
                        </a:lnSpc>
                        <a:spcBef>
                          <a:spcPts val="0"/>
                        </a:spcBef>
                        <a:spcAft>
                          <a:spcPts val="800"/>
                        </a:spcAft>
                      </a:pPr>
                      <a:r>
                        <a:rPr lang="en-US" sz="1800">
                          <a:effectLst/>
                        </a:rPr>
                        <a:t>Old infection/immunity</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rtl="0">
                        <a:lnSpc>
                          <a:spcPct val="107000"/>
                        </a:lnSpc>
                        <a:spcBef>
                          <a:spcPts val="0"/>
                        </a:spcBef>
                        <a:spcAft>
                          <a:spcPts val="800"/>
                        </a:spcAft>
                      </a:pPr>
                      <a:r>
                        <a:rPr lang="en-US"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rtl="0">
                        <a:lnSpc>
                          <a:spcPct val="107000"/>
                        </a:lnSpc>
                        <a:spcBef>
                          <a:spcPts val="0"/>
                        </a:spcBef>
                        <a:spcAft>
                          <a:spcPts val="800"/>
                        </a:spcAft>
                      </a:pPr>
                      <a:r>
                        <a:rPr lang="en-US" sz="1800" dirty="0">
                          <a:effectLst/>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800"/>
                        </a:spcAft>
                      </a:pPr>
                      <a:r>
                        <a:rPr lang="en-US" sz="1800" dirty="0" err="1">
                          <a:effectLst/>
                        </a:rPr>
                        <a:t>High</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21060613"/>
                  </a:ext>
                </a:extLst>
              </a:tr>
            </a:tbl>
          </a:graphicData>
        </a:graphic>
      </p:graphicFrame>
    </p:spTree>
    <p:extLst>
      <p:ext uri="{BB962C8B-B14F-4D97-AF65-F5344CB8AC3E}">
        <p14:creationId xmlns:p14="http://schemas.microsoft.com/office/powerpoint/2010/main" val="202883715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4613"/>
            <a:ext cx="9144000" cy="971551"/>
          </a:xfrm>
          <a:solidFill>
            <a:schemeClr val="bg2">
              <a:lumMod val="90000"/>
            </a:schemeClr>
          </a:solidFill>
        </p:spPr>
        <p:txBody>
          <a:bodyPr rtlCol="0">
            <a:noAutofit/>
          </a:bodyPr>
          <a:lstStyle/>
          <a:p>
            <a:pPr algn="l" rtl="0"/>
            <a:r>
              <a:rPr lang="ru-RU" sz="2800" b="1" dirty="0">
                <a:solidFill>
                  <a:schemeClr val="accent1">
                    <a:lumMod val="75000"/>
                  </a:schemeClr>
                </a:solidFill>
              </a:rPr>
              <a:t>IgG avidity – a key test in pregnancy</a:t>
            </a:r>
            <a:endParaRPr lang="en-US" sz="2800" dirty="0">
              <a:solidFill>
                <a:schemeClr val="accent1">
                  <a:lumMod val="75000"/>
                </a:schemeClr>
              </a:solidFill>
            </a:endParaRPr>
          </a:p>
        </p:txBody>
      </p:sp>
      <p:sp>
        <p:nvSpPr>
          <p:cNvPr id="5" name="TextBox 4">
            <a:extLst>
              <a:ext uri="{FF2B5EF4-FFF2-40B4-BE49-F238E27FC236}">
                <a16:creationId xmlns:a16="http://schemas.microsoft.com/office/drawing/2014/main" id="{F23E2905-AAC7-4633-B94A-C0F4082B5116}"/>
              </a:ext>
            </a:extLst>
          </p:cNvPr>
          <p:cNvSpPr txBox="1"/>
          <p:nvPr/>
        </p:nvSpPr>
        <p:spPr>
          <a:xfrm>
            <a:off x="179512" y="896938"/>
            <a:ext cx="8352928" cy="2353529"/>
          </a:xfrm>
          <a:prstGeom prst="rect">
            <a:avLst/>
          </a:prstGeom>
          <a:noFill/>
        </p:spPr>
        <p:txBody>
          <a:bodyPr wrap="square">
            <a:spAutoFit/>
          </a:bodyPr>
          <a:lstStyle/>
          <a:p>
            <a:pPr marL="285750" indent="-285750" algn="l" rtl="0">
              <a:lnSpc>
                <a:spcPct val="150000"/>
              </a:lnSpc>
              <a:buFont typeface="Arial" panose="020B0604020202020204" pitchFamily="34" charset="0"/>
              <a:buChar char="•"/>
            </a:pPr>
            <a:r>
              <a:rPr lang="en-US" sz="2000" dirty="0">
                <a:solidFill>
                  <a:srgbClr val="222222"/>
                </a:solidFill>
                <a:effectLst/>
                <a:latin typeface="+mn-lt"/>
                <a:ea typeface="Calibri" panose="020F0502020204030204" pitchFamily="34" charset="0"/>
              </a:rPr>
              <a:t>Measures the strength of IgG binding to antigen</a:t>
            </a:r>
          </a:p>
          <a:p>
            <a:pPr marL="285750" indent="-285750" algn="l" rtl="0">
              <a:lnSpc>
                <a:spcPct val="150000"/>
              </a:lnSpc>
              <a:buFont typeface="Arial" panose="020B0604020202020204" pitchFamily="34" charset="0"/>
              <a:buChar char="•"/>
            </a:pPr>
            <a:r>
              <a:rPr lang="en-US" sz="2000" dirty="0">
                <a:solidFill>
                  <a:srgbClr val="222222"/>
                </a:solidFill>
                <a:effectLst/>
                <a:latin typeface="+mn-lt"/>
                <a:ea typeface="Calibri" panose="020F0502020204030204" pitchFamily="34" charset="0"/>
              </a:rPr>
              <a:t>Low avidity: infection within 3–4 months → high risk</a:t>
            </a:r>
          </a:p>
          <a:p>
            <a:pPr marL="285750" indent="-285750" algn="l" rtl="0">
              <a:lnSpc>
                <a:spcPct val="150000"/>
              </a:lnSpc>
              <a:buFont typeface="Arial" panose="020B0604020202020204" pitchFamily="34" charset="0"/>
              <a:buChar char="•"/>
            </a:pPr>
            <a:r>
              <a:rPr lang="en-US" sz="2000" dirty="0">
                <a:solidFill>
                  <a:srgbClr val="222222"/>
                </a:solidFill>
                <a:effectLst/>
                <a:latin typeface="+mn-lt"/>
                <a:ea typeface="Calibri" panose="020F0502020204030204" pitchFamily="34" charset="0"/>
              </a:rPr>
              <a:t>High avidity: infection older than 4–6 months → low risk</a:t>
            </a:r>
          </a:p>
          <a:p>
            <a:pPr marL="285750" indent="-285750" algn="l" rtl="0">
              <a:lnSpc>
                <a:spcPct val="150000"/>
              </a:lnSpc>
              <a:buFont typeface="Arial" panose="020B0604020202020204" pitchFamily="34" charset="0"/>
              <a:buChar char="•"/>
            </a:pPr>
            <a:r>
              <a:rPr lang="en-US" sz="2000" dirty="0">
                <a:solidFill>
                  <a:srgbClr val="222222"/>
                </a:solidFill>
                <a:effectLst/>
                <a:latin typeface="+mn-lt"/>
                <a:ea typeface="Calibri" panose="020F0502020204030204" pitchFamily="34" charset="0"/>
              </a:rPr>
              <a:t>Application: toxoplasmosis, CMV, rubella</a:t>
            </a:r>
            <a:br>
              <a:rPr lang="en-US" sz="2000" dirty="0">
                <a:solidFill>
                  <a:srgbClr val="222222"/>
                </a:solidFill>
                <a:effectLst/>
                <a:latin typeface="+mn-lt"/>
                <a:ea typeface="Calibri" panose="020F0502020204030204" pitchFamily="34" charset="0"/>
              </a:rPr>
            </a:br>
            <a:endParaRPr lang="en-US" sz="2000" dirty="0">
              <a:latin typeface="+mn-lt"/>
            </a:endParaRPr>
          </a:p>
        </p:txBody>
      </p:sp>
      <p:pic>
        <p:nvPicPr>
          <p:cNvPr id="69634" name="Picture 2" descr="Principles of low and high IgG avidity. Antigen-bound low-avidity IgG... |  Download Scientific Diagram">
            <a:extLst>
              <a:ext uri="{FF2B5EF4-FFF2-40B4-BE49-F238E27FC236}">
                <a16:creationId xmlns:a16="http://schemas.microsoft.com/office/drawing/2014/main" id="{9624A855-4D62-429E-9FBA-34CB6991D7F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752" y="2996952"/>
            <a:ext cx="4552181" cy="37970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19048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4613"/>
            <a:ext cx="9144000" cy="971551"/>
          </a:xfrm>
          <a:solidFill>
            <a:schemeClr val="bg2">
              <a:lumMod val="90000"/>
            </a:schemeClr>
          </a:solidFill>
        </p:spPr>
        <p:txBody>
          <a:bodyPr rtlCol="0">
            <a:noAutofit/>
          </a:bodyPr>
          <a:lstStyle/>
          <a:p>
            <a:pPr algn="l" rtl="0"/>
            <a:r>
              <a:rPr lang="sr-Cyrl-RS" sz="2800" b="1" dirty="0">
                <a:solidFill>
                  <a:schemeClr val="accent1">
                    <a:lumMod val="75000"/>
                  </a:schemeClr>
                </a:solidFill>
              </a:rPr>
              <a:t>Comparative diagnostics</a:t>
            </a:r>
            <a:r>
              <a:rPr lang="en-US" sz="2800" b="1" dirty="0">
                <a:solidFill>
                  <a:schemeClr val="accent1">
                    <a:lumMod val="75000"/>
                  </a:schemeClr>
                </a:solidFill>
              </a:rPr>
              <a:t> TORCH </a:t>
            </a:r>
            <a:r>
              <a:rPr lang="sr-Cyrl-RS" sz="2800" b="1" dirty="0">
                <a:solidFill>
                  <a:schemeClr val="accent1">
                    <a:lumMod val="75000"/>
                  </a:schemeClr>
                </a:solidFill>
              </a:rPr>
              <a:t>agen</a:t>
            </a:r>
            <a:r>
              <a:rPr lang="en-US" sz="2800" b="1" dirty="0" err="1">
                <a:solidFill>
                  <a:schemeClr val="accent1">
                    <a:lumMod val="75000"/>
                  </a:schemeClr>
                </a:solidFill>
              </a:rPr>
              <a:t>ts</a:t>
            </a:r>
            <a:endParaRPr lang="en-US" sz="2800" dirty="0">
              <a:solidFill>
                <a:schemeClr val="accent1">
                  <a:lumMod val="75000"/>
                </a:schemeClr>
              </a:solidFill>
            </a:endParaRPr>
          </a:p>
        </p:txBody>
      </p:sp>
      <p:graphicFrame>
        <p:nvGraphicFramePr>
          <p:cNvPr id="6" name="Table 5">
            <a:extLst>
              <a:ext uri="{FF2B5EF4-FFF2-40B4-BE49-F238E27FC236}">
                <a16:creationId xmlns:a16="http://schemas.microsoft.com/office/drawing/2014/main" id="{8625CF59-4A07-449B-9230-792597D579B5}"/>
              </a:ext>
            </a:extLst>
          </p:cNvPr>
          <p:cNvGraphicFramePr>
            <a:graphicFrameLocks noGrp="1"/>
          </p:cNvGraphicFramePr>
          <p:nvPr>
            <p:extLst>
              <p:ext uri="{D42A27DB-BD31-4B8C-83A1-F6EECF244321}">
                <p14:modId xmlns:p14="http://schemas.microsoft.com/office/powerpoint/2010/main" val="1404526189"/>
              </p:ext>
            </p:extLst>
          </p:nvPr>
        </p:nvGraphicFramePr>
        <p:xfrm>
          <a:off x="17884" y="1268760"/>
          <a:ext cx="9144000" cy="4807842"/>
        </p:xfrm>
        <a:graphic>
          <a:graphicData uri="http://schemas.openxmlformats.org/drawingml/2006/table">
            <a:tbl>
              <a:tblPr firstRow="1" firstCol="1" bandRow="1">
                <a:tableStyleId>{9D7B26C5-4107-4FEC-AEDC-1716B250A1EF}</a:tableStyleId>
              </a:tblPr>
              <a:tblGrid>
                <a:gridCol w="2285511">
                  <a:extLst>
                    <a:ext uri="{9D8B030D-6E8A-4147-A177-3AD203B41FA5}">
                      <a16:colId xmlns:a16="http://schemas.microsoft.com/office/drawing/2014/main" val="880351576"/>
                    </a:ext>
                  </a:extLst>
                </a:gridCol>
                <a:gridCol w="2285511">
                  <a:extLst>
                    <a:ext uri="{9D8B030D-6E8A-4147-A177-3AD203B41FA5}">
                      <a16:colId xmlns:a16="http://schemas.microsoft.com/office/drawing/2014/main" val="1760298618"/>
                    </a:ext>
                  </a:extLst>
                </a:gridCol>
                <a:gridCol w="2286489">
                  <a:extLst>
                    <a:ext uri="{9D8B030D-6E8A-4147-A177-3AD203B41FA5}">
                      <a16:colId xmlns:a16="http://schemas.microsoft.com/office/drawing/2014/main" val="2186875971"/>
                    </a:ext>
                  </a:extLst>
                </a:gridCol>
                <a:gridCol w="2286489">
                  <a:extLst>
                    <a:ext uri="{9D8B030D-6E8A-4147-A177-3AD203B41FA5}">
                      <a16:colId xmlns:a16="http://schemas.microsoft.com/office/drawing/2014/main" val="1825758449"/>
                    </a:ext>
                  </a:extLst>
                </a:gridCol>
              </a:tblGrid>
              <a:tr h="0">
                <a:tc>
                  <a:txBody>
                    <a:bodyPr/>
                    <a:lstStyle/>
                    <a:p>
                      <a:pPr marL="0" marR="0" algn="l" rtl="0">
                        <a:lnSpc>
                          <a:spcPct val="107000"/>
                        </a:lnSpc>
                        <a:spcBef>
                          <a:spcPts val="0"/>
                        </a:spcBef>
                        <a:spcAft>
                          <a:spcPts val="0"/>
                        </a:spcAft>
                      </a:pPr>
                      <a:r>
                        <a:rPr lang="en-US" sz="2000">
                          <a:effectLst/>
                        </a:rPr>
                        <a:t>Agents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Maternal diagnosis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Prenatal diagnosis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Postnatal diagnosis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45439285"/>
                  </a:ext>
                </a:extLst>
              </a:tr>
              <a:tr h="0">
                <a:tc>
                  <a:txBody>
                    <a:bodyPr/>
                    <a:lstStyle/>
                    <a:p>
                      <a:pPr marL="0" marR="0" algn="l" rtl="0">
                        <a:lnSpc>
                          <a:spcPct val="107000"/>
                        </a:lnSpc>
                        <a:spcBef>
                          <a:spcPts val="0"/>
                        </a:spcBef>
                        <a:spcAft>
                          <a:spcPts val="0"/>
                        </a:spcAft>
                      </a:pPr>
                      <a:r>
                        <a:rPr lang="en-US" sz="2000">
                          <a:effectLst/>
                        </a:rPr>
                        <a:t>Toxoplasma</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IgG, IgM, IgG avidity</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PCR of fruit juice</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IgG persists &gt;12 months; CSF PCR</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92738510"/>
                  </a:ext>
                </a:extLst>
              </a:tr>
              <a:tr h="0">
                <a:tc>
                  <a:txBody>
                    <a:bodyPr/>
                    <a:lstStyle/>
                    <a:p>
                      <a:pPr marL="0" marR="0" algn="l" rtl="0">
                        <a:lnSpc>
                          <a:spcPct val="107000"/>
                        </a:lnSpc>
                        <a:spcBef>
                          <a:spcPts val="0"/>
                        </a:spcBef>
                        <a:spcAft>
                          <a:spcPts val="0"/>
                        </a:spcAft>
                      </a:pPr>
                      <a:r>
                        <a:rPr lang="en-US" sz="2000">
                          <a:effectLst/>
                        </a:rPr>
                        <a:t>Rubella</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IgG/IgM; IgG+ before pregnancy = immune</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PCR of fruit juice</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IgM in a newborn; virus isolation</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969351519"/>
                  </a:ext>
                </a:extLst>
              </a:tr>
              <a:tr h="0">
                <a:tc>
                  <a:txBody>
                    <a:bodyPr/>
                    <a:lstStyle/>
                    <a:p>
                      <a:pPr marL="0" marR="0" algn="l" rtl="0">
                        <a:lnSpc>
                          <a:spcPct val="107000"/>
                        </a:lnSpc>
                        <a:spcBef>
                          <a:spcPts val="0"/>
                        </a:spcBef>
                        <a:spcAft>
                          <a:spcPts val="0"/>
                        </a:spcAft>
                      </a:pPr>
                      <a:r>
                        <a:rPr lang="en-US" sz="2000">
                          <a:effectLst/>
                        </a:rPr>
                        <a:t>CMV</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IgG, IgM, IgG avidity</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PCR of amniotic fluid (&gt;21. ng)</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Urine/saliva PCR in the first 3 weeks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487441806"/>
                  </a:ext>
                </a:extLst>
              </a:tr>
              <a:tr h="0">
                <a:tc>
                  <a:txBody>
                    <a:bodyPr/>
                    <a:lstStyle/>
                    <a:p>
                      <a:pPr marL="0" marR="0" algn="l" rtl="0">
                        <a:lnSpc>
                          <a:spcPct val="107000"/>
                        </a:lnSpc>
                        <a:spcBef>
                          <a:spcPts val="0"/>
                        </a:spcBef>
                        <a:spcAft>
                          <a:spcPts val="0"/>
                        </a:spcAft>
                      </a:pPr>
                      <a:r>
                        <a:rPr lang="en-US" sz="2000">
                          <a:effectLst/>
                        </a:rPr>
                        <a:t>HSV</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Serology unreliable; PCR lesion</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PCR of amniotic fluid (rare)</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PCR of vesicles, cerebrospinal fluid, blood</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46793869"/>
                  </a:ext>
                </a:extLst>
              </a:tr>
              <a:tr h="0">
                <a:tc>
                  <a:txBody>
                    <a:bodyPr/>
                    <a:lstStyle/>
                    <a:p>
                      <a:pPr marL="0" marR="0" algn="l" rtl="0">
                        <a:lnSpc>
                          <a:spcPct val="107000"/>
                        </a:lnSpc>
                        <a:spcBef>
                          <a:spcPts val="0"/>
                        </a:spcBef>
                        <a:spcAft>
                          <a:spcPts val="0"/>
                        </a:spcAft>
                      </a:pPr>
                      <a:r>
                        <a:rPr lang="en-US" sz="2000" dirty="0" err="1">
                          <a:effectLst/>
                        </a:rPr>
                        <a:t>Parvovirus</a:t>
                      </a:r>
                      <a:r>
                        <a:rPr lang="en-US" sz="2000" dirty="0">
                          <a:effectLst/>
                        </a:rPr>
                        <a:t> </a:t>
                      </a:r>
                      <a:r>
                        <a:rPr lang="sr-Cyrl-RS" sz="2000" dirty="0">
                          <a:effectLst/>
                        </a:rPr>
                        <a:t>In</a:t>
                      </a:r>
                      <a:r>
                        <a:rPr lang="en-US" sz="2000" dirty="0">
                          <a:effectLst/>
                        </a:rPr>
                        <a:t>19</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IgM/IgG; blood PCR</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PCR of amniotic fluid; ultrasound for hydrops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dirty="0">
                          <a:effectLst/>
                        </a:rPr>
                        <a:t>PCR</a:t>
                      </a:r>
                      <a:r>
                        <a:rPr lang="en-US" sz="2000" dirty="0" err="1">
                          <a:effectLst/>
                        </a:rPr>
                        <a:t>blood</a:t>
                      </a:r>
                      <a:r>
                        <a:rPr lang="en-US" sz="2000" dirty="0">
                          <a:effectLst/>
                        </a:rPr>
                        <a:t>/</a:t>
                      </a:r>
                      <a:r>
                        <a:rPr lang="en-US" sz="2000" dirty="0" err="1">
                          <a:effectLst/>
                        </a:rPr>
                        <a:t>bones</a:t>
                      </a:r>
                      <a:r>
                        <a:rPr lang="en-US" sz="2000" dirty="0">
                          <a:effectLst/>
                        </a:rPr>
                        <a:t> </a:t>
                      </a:r>
                      <a:r>
                        <a:rPr lang="en-US" sz="2000" dirty="0" err="1">
                          <a:effectLst/>
                        </a:rPr>
                        <a:t>marrow</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419996087"/>
                  </a:ext>
                </a:extLst>
              </a:tr>
            </a:tbl>
          </a:graphicData>
        </a:graphic>
      </p:graphicFrame>
    </p:spTree>
    <p:extLst>
      <p:ext uri="{BB962C8B-B14F-4D97-AF65-F5344CB8AC3E}">
        <p14:creationId xmlns:p14="http://schemas.microsoft.com/office/powerpoint/2010/main" val="360950848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4613"/>
            <a:ext cx="9144000" cy="971551"/>
          </a:xfrm>
          <a:solidFill>
            <a:schemeClr val="bg2">
              <a:lumMod val="90000"/>
            </a:schemeClr>
          </a:solidFill>
        </p:spPr>
        <p:txBody>
          <a:bodyPr rtlCol="0">
            <a:noAutofit/>
          </a:bodyPr>
          <a:lstStyle/>
          <a:p>
            <a:pPr algn="l" rtl="0"/>
            <a:r>
              <a:rPr lang="sr-Cyrl-RS" sz="2800" b="1" dirty="0">
                <a:solidFill>
                  <a:schemeClr val="accent1">
                    <a:lumMod val="75000"/>
                  </a:schemeClr>
                </a:solidFill>
              </a:rPr>
              <a:t>Tissue culture</a:t>
            </a:r>
            <a:r>
              <a:rPr lang="en-US" sz="2800" b="1" dirty="0">
                <a:solidFill>
                  <a:schemeClr val="accent1">
                    <a:lumMod val="75000"/>
                  </a:schemeClr>
                </a:solidFill>
              </a:rPr>
              <a:t> </a:t>
            </a:r>
            <a:r>
              <a:rPr lang="en-US" sz="2800" b="1" i="1" dirty="0">
                <a:solidFill>
                  <a:schemeClr val="accent1">
                    <a:lumMod val="75000"/>
                  </a:schemeClr>
                </a:solidFill>
              </a:rPr>
              <a:t>vs. </a:t>
            </a:r>
            <a:r>
              <a:rPr lang="en-US" sz="2800" b="1" dirty="0">
                <a:solidFill>
                  <a:schemeClr val="accent1">
                    <a:lumMod val="75000"/>
                  </a:schemeClr>
                </a:solidFill>
              </a:rPr>
              <a:t>PCR</a:t>
            </a:r>
            <a:endParaRPr lang="en-US" sz="2800" dirty="0">
              <a:solidFill>
                <a:schemeClr val="accent1">
                  <a:lumMod val="75000"/>
                </a:schemeClr>
              </a:solidFill>
            </a:endParaRPr>
          </a:p>
        </p:txBody>
      </p:sp>
      <p:graphicFrame>
        <p:nvGraphicFramePr>
          <p:cNvPr id="3" name="Table 2">
            <a:extLst>
              <a:ext uri="{FF2B5EF4-FFF2-40B4-BE49-F238E27FC236}">
                <a16:creationId xmlns:a16="http://schemas.microsoft.com/office/drawing/2014/main" id="{282BF8E7-2142-4844-8330-A3DBD80AE88F}"/>
              </a:ext>
            </a:extLst>
          </p:cNvPr>
          <p:cNvGraphicFramePr>
            <a:graphicFrameLocks noGrp="1"/>
          </p:cNvGraphicFramePr>
          <p:nvPr>
            <p:extLst>
              <p:ext uri="{D42A27DB-BD31-4B8C-83A1-F6EECF244321}">
                <p14:modId xmlns:p14="http://schemas.microsoft.com/office/powerpoint/2010/main" val="3370162821"/>
              </p:ext>
            </p:extLst>
          </p:nvPr>
        </p:nvGraphicFramePr>
        <p:xfrm>
          <a:off x="144016" y="1124744"/>
          <a:ext cx="8892480" cy="4141537"/>
        </p:xfrm>
        <a:graphic>
          <a:graphicData uri="http://schemas.openxmlformats.org/drawingml/2006/table">
            <a:tbl>
              <a:tblPr firstRow="1" firstCol="1" bandRow="1">
                <a:tableStyleId>{9D7B26C5-4107-4FEC-AEDC-1716B250A1EF}</a:tableStyleId>
              </a:tblPr>
              <a:tblGrid>
                <a:gridCol w="2963526">
                  <a:extLst>
                    <a:ext uri="{9D8B030D-6E8A-4147-A177-3AD203B41FA5}">
                      <a16:colId xmlns:a16="http://schemas.microsoft.com/office/drawing/2014/main" val="3430186605"/>
                    </a:ext>
                  </a:extLst>
                </a:gridCol>
                <a:gridCol w="2964477">
                  <a:extLst>
                    <a:ext uri="{9D8B030D-6E8A-4147-A177-3AD203B41FA5}">
                      <a16:colId xmlns:a16="http://schemas.microsoft.com/office/drawing/2014/main" val="20033766"/>
                    </a:ext>
                  </a:extLst>
                </a:gridCol>
                <a:gridCol w="2964477">
                  <a:extLst>
                    <a:ext uri="{9D8B030D-6E8A-4147-A177-3AD203B41FA5}">
                      <a16:colId xmlns:a16="http://schemas.microsoft.com/office/drawing/2014/main" val="633905518"/>
                    </a:ext>
                  </a:extLst>
                </a:gridCol>
              </a:tblGrid>
              <a:tr h="0">
                <a:tc>
                  <a:txBody>
                    <a:bodyPr/>
                    <a:lstStyle/>
                    <a:p>
                      <a:pPr marL="0" marR="0" algn="l" rtl="0">
                        <a:lnSpc>
                          <a:spcPct val="107000"/>
                        </a:lnSpc>
                        <a:spcBef>
                          <a:spcPts val="0"/>
                        </a:spcBef>
                        <a:spcAft>
                          <a:spcPts val="0"/>
                        </a:spcAft>
                      </a:pPr>
                      <a:r>
                        <a:rPr lang="en-US" sz="2000">
                          <a:effectLst/>
                        </a:rPr>
                        <a:t>Characteristic</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Tissue culture (traditional)</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dirty="0">
                          <a:effectLst/>
                        </a:rPr>
                        <a:t>PCR (</a:t>
                      </a:r>
                      <a:r>
                        <a:rPr lang="en-US" sz="2000" i="1" dirty="0">
                          <a:effectLst/>
                        </a:rPr>
                        <a:t>Real-time</a:t>
                      </a:r>
                      <a:r>
                        <a:rPr lang="en-US" sz="2000" dirty="0">
                          <a:effectLst/>
                        </a:rPr>
                        <a:t>)</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53285965"/>
                  </a:ext>
                </a:extLst>
              </a:tr>
              <a:tr h="0">
                <a:tc>
                  <a:txBody>
                    <a:bodyPr/>
                    <a:lstStyle/>
                    <a:p>
                      <a:pPr marL="0" marR="0" algn="l" rtl="0">
                        <a:lnSpc>
                          <a:spcPct val="107000"/>
                        </a:lnSpc>
                        <a:spcBef>
                          <a:spcPts val="0"/>
                        </a:spcBef>
                        <a:spcAft>
                          <a:spcPts val="0"/>
                        </a:spcAft>
                      </a:pPr>
                      <a:r>
                        <a:rPr lang="en-US" sz="2000">
                          <a:effectLst/>
                        </a:rPr>
                        <a:t>Time to results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Days to weeks (HSV 2–5 days, CMV 1–3 weeks)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A few hours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950368370"/>
                  </a:ext>
                </a:extLst>
              </a:tr>
              <a:tr h="0">
                <a:tc>
                  <a:txBody>
                    <a:bodyPr/>
                    <a:lstStyle/>
                    <a:p>
                      <a:pPr marL="0" marR="0" algn="l" rtl="0">
                        <a:lnSpc>
                          <a:spcPct val="107000"/>
                        </a:lnSpc>
                        <a:spcBef>
                          <a:spcPts val="0"/>
                        </a:spcBef>
                        <a:spcAft>
                          <a:spcPts val="0"/>
                        </a:spcAft>
                      </a:pPr>
                      <a:r>
                        <a:rPr lang="en-US" sz="2000">
                          <a:effectLst/>
                        </a:rPr>
                        <a:t>Sensitivity</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Good for HSV, VZV; bad for CMV from blood</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Extremely high</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98676999"/>
                  </a:ext>
                </a:extLst>
              </a:tr>
              <a:tr h="0">
                <a:tc>
                  <a:txBody>
                    <a:bodyPr/>
                    <a:lstStyle/>
                    <a:p>
                      <a:pPr marL="0" marR="0" algn="l" rtl="0">
                        <a:lnSpc>
                          <a:spcPct val="107000"/>
                        </a:lnSpc>
                        <a:spcBef>
                          <a:spcPts val="0"/>
                        </a:spcBef>
                        <a:spcAft>
                          <a:spcPts val="0"/>
                        </a:spcAft>
                      </a:pPr>
                      <a:r>
                        <a:rPr lang="en-US" sz="2000">
                          <a:effectLst/>
                        </a:rPr>
                        <a:t>Specificity</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100%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High (risk of contamination)</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210531999"/>
                  </a:ext>
                </a:extLst>
              </a:tr>
              <a:tr h="0">
                <a:tc>
                  <a:txBody>
                    <a:bodyPr/>
                    <a:lstStyle/>
                    <a:p>
                      <a:pPr marL="0" marR="0" algn="l" rtl="0">
                        <a:lnSpc>
                          <a:spcPct val="107000"/>
                        </a:lnSpc>
                        <a:spcBef>
                          <a:spcPts val="0"/>
                        </a:spcBef>
                        <a:spcAft>
                          <a:spcPts val="0"/>
                        </a:spcAft>
                      </a:pPr>
                      <a:r>
                        <a:rPr lang="en-US" sz="2000">
                          <a:effectLst/>
                        </a:rPr>
                        <a:t>Quantification</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No</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Yes (viral load)</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256508060"/>
                  </a:ext>
                </a:extLst>
              </a:tr>
              <a:tr h="0">
                <a:tc>
                  <a:txBody>
                    <a:bodyPr/>
                    <a:lstStyle/>
                    <a:p>
                      <a:pPr marL="0" marR="0" algn="l" rtl="0">
                        <a:lnSpc>
                          <a:spcPct val="107000"/>
                        </a:lnSpc>
                        <a:spcBef>
                          <a:spcPts val="0"/>
                        </a:spcBef>
                        <a:spcAft>
                          <a:spcPts val="0"/>
                        </a:spcAft>
                      </a:pPr>
                      <a:r>
                        <a:rPr lang="en-US" sz="2000">
                          <a:effectLst/>
                        </a:rPr>
                        <a:t>Possibility of resistance testing</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Yes (standard)</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Only if the target gene is sequenced</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36204057"/>
                  </a:ext>
                </a:extLst>
              </a:tr>
              <a:tr h="0">
                <a:tc>
                  <a:txBody>
                    <a:bodyPr/>
                    <a:lstStyle/>
                    <a:p>
                      <a:pPr marL="0" marR="0" algn="l" rtl="0">
                        <a:lnSpc>
                          <a:spcPct val="107000"/>
                        </a:lnSpc>
                        <a:spcBef>
                          <a:spcPts val="0"/>
                        </a:spcBef>
                        <a:spcAft>
                          <a:spcPts val="0"/>
                        </a:spcAft>
                      </a:pPr>
                      <a:r>
                        <a:rPr lang="en-US" sz="2000" i="1" dirty="0">
                          <a:effectLst/>
                        </a:rPr>
                        <a:t>Shell vial</a:t>
                      </a:r>
                      <a:r>
                        <a:rPr lang="en-US" sz="2000" dirty="0">
                          <a:effectLst/>
                        </a:rPr>
                        <a:t>(</a:t>
                      </a:r>
                      <a:r>
                        <a:rPr lang="en-US" sz="2000" dirty="0" err="1">
                          <a:effectLst/>
                        </a:rPr>
                        <a:t>quick</a:t>
                      </a:r>
                      <a:r>
                        <a:rPr lang="en-US" sz="2000" dirty="0">
                          <a:effectLst/>
                        </a:rPr>
                        <a:t> </a:t>
                      </a:r>
                      <a:r>
                        <a:rPr lang="en-US" sz="2000" dirty="0" err="1">
                          <a:effectLst/>
                        </a:rPr>
                        <a:t>culture</a:t>
                      </a:r>
                      <a:r>
                        <a:rPr lang="en-US" sz="2000" dirty="0">
                          <a:effectLst/>
                        </a:rPr>
                        <a:t>)</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a:effectLst/>
                        </a:rPr>
                        <a:t>Compromise: 24–48h, early antigen detection</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2000" dirty="0">
                          <a:effectLst/>
                        </a:rPr>
                        <a:t>–</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041259547"/>
                  </a:ext>
                </a:extLst>
              </a:tr>
            </a:tbl>
          </a:graphicData>
        </a:graphic>
      </p:graphicFrame>
    </p:spTree>
    <p:extLst>
      <p:ext uri="{BB962C8B-B14F-4D97-AF65-F5344CB8AC3E}">
        <p14:creationId xmlns:p14="http://schemas.microsoft.com/office/powerpoint/2010/main" val="358125959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4613"/>
            <a:ext cx="9144000" cy="971551"/>
          </a:xfrm>
          <a:solidFill>
            <a:schemeClr val="bg2">
              <a:lumMod val="90000"/>
            </a:schemeClr>
          </a:solidFill>
        </p:spPr>
        <p:txBody>
          <a:bodyPr rtlCol="0">
            <a:noAutofit/>
          </a:bodyPr>
          <a:lstStyle/>
          <a:p>
            <a:pPr algn="l" rtl="0"/>
            <a:r>
              <a:rPr lang="ru-RU" sz="2800" b="1" dirty="0">
                <a:solidFill>
                  <a:schemeClr val="accent1">
                    <a:lumMod val="75000"/>
                  </a:schemeClr>
                </a:solidFill>
              </a:rPr>
              <a:t>Prevention - general principles</a:t>
            </a:r>
            <a:endParaRPr lang="en-US" sz="2800" dirty="0">
              <a:solidFill>
                <a:schemeClr val="accent1">
                  <a:lumMod val="75000"/>
                </a:schemeClr>
              </a:solidFill>
            </a:endParaRPr>
          </a:p>
        </p:txBody>
      </p:sp>
      <p:sp>
        <p:nvSpPr>
          <p:cNvPr id="5" name="TextBox 4">
            <a:extLst>
              <a:ext uri="{FF2B5EF4-FFF2-40B4-BE49-F238E27FC236}">
                <a16:creationId xmlns:a16="http://schemas.microsoft.com/office/drawing/2014/main" id="{F23E2905-AAC7-4633-B94A-C0F4082B5116}"/>
              </a:ext>
            </a:extLst>
          </p:cNvPr>
          <p:cNvSpPr txBox="1"/>
          <p:nvPr/>
        </p:nvSpPr>
        <p:spPr>
          <a:xfrm>
            <a:off x="395536" y="1340768"/>
            <a:ext cx="8352928" cy="3738524"/>
          </a:xfrm>
          <a:prstGeom prst="rect">
            <a:avLst/>
          </a:prstGeom>
          <a:noFill/>
        </p:spPr>
        <p:txBody>
          <a:bodyPr wrap="square">
            <a:spAutoFit/>
          </a:bodyPr>
          <a:lstStyle/>
          <a:p>
            <a:pPr marL="457200" indent="-457200" algn="l" rtl="0">
              <a:lnSpc>
                <a:spcPct val="150000"/>
              </a:lnSpc>
              <a:buFont typeface="+mj-lt"/>
              <a:buAutoNum type="arabicPeriod"/>
            </a:pPr>
            <a:r>
              <a:rPr lang="en-US" sz="2000" dirty="0">
                <a:solidFill>
                  <a:srgbClr val="222222"/>
                </a:solidFill>
                <a:effectLst/>
                <a:latin typeface="+mn-lt"/>
                <a:ea typeface="Calibri" panose="020F0502020204030204" pitchFamily="34" charset="0"/>
              </a:rPr>
              <a:t>Achieving immunity before conception (vaccination against rubella and varicella)</a:t>
            </a:r>
          </a:p>
          <a:p>
            <a:pPr marL="457200" indent="-457200" algn="l" rtl="0">
              <a:lnSpc>
                <a:spcPct val="150000"/>
              </a:lnSpc>
              <a:buFont typeface="+mj-lt"/>
              <a:buAutoNum type="arabicPeriod"/>
            </a:pPr>
            <a:r>
              <a:rPr lang="en-US" sz="2000" dirty="0">
                <a:solidFill>
                  <a:srgbClr val="222222"/>
                </a:solidFill>
                <a:effectLst/>
                <a:latin typeface="+mn-lt"/>
                <a:ea typeface="Calibri" panose="020F0502020204030204" pitchFamily="34" charset="0"/>
              </a:rPr>
              <a:t>Serological screening in pregnancy (rubella, toxoplasmosis, CMV in certain protocols)</a:t>
            </a:r>
          </a:p>
          <a:p>
            <a:pPr marL="457200" indent="-457200" algn="l" rtl="0">
              <a:lnSpc>
                <a:spcPct val="150000"/>
              </a:lnSpc>
              <a:buFont typeface="+mj-lt"/>
              <a:buAutoNum type="arabicPeriod"/>
            </a:pPr>
            <a:r>
              <a:rPr lang="en-US" sz="2000" dirty="0">
                <a:solidFill>
                  <a:srgbClr val="222222"/>
                </a:solidFill>
                <a:effectLst/>
                <a:latin typeface="+mn-lt"/>
                <a:ea typeface="Calibri" panose="020F0502020204030204" pitchFamily="34" charset="0"/>
              </a:rPr>
              <a:t>Primary prevention of exposure (toxoplasmosis, CMV, HSV)</a:t>
            </a:r>
          </a:p>
          <a:p>
            <a:pPr marL="457200" indent="-457200" algn="l" rtl="0">
              <a:lnSpc>
                <a:spcPct val="150000"/>
              </a:lnSpc>
              <a:buFont typeface="+mj-lt"/>
              <a:buAutoNum type="arabicPeriod"/>
            </a:pPr>
            <a:r>
              <a:rPr lang="en-US" sz="2000" dirty="0">
                <a:solidFill>
                  <a:srgbClr val="222222"/>
                </a:solidFill>
                <a:effectLst/>
                <a:latin typeface="+mn-lt"/>
                <a:ea typeface="Calibri" panose="020F0502020204030204" pitchFamily="34" charset="0"/>
              </a:rPr>
              <a:t>Post-exposure prophylaxis (VZV immunoglobulin)</a:t>
            </a:r>
          </a:p>
          <a:p>
            <a:pPr marL="457200" indent="-457200" algn="l" rtl="0">
              <a:lnSpc>
                <a:spcPct val="150000"/>
              </a:lnSpc>
              <a:buFont typeface="+mj-lt"/>
              <a:buAutoNum type="arabicPeriod"/>
            </a:pPr>
            <a:r>
              <a:rPr lang="en-US" sz="2000" dirty="0">
                <a:solidFill>
                  <a:srgbClr val="222222"/>
                </a:solidFill>
                <a:effectLst/>
                <a:latin typeface="+mn-lt"/>
                <a:ea typeface="Calibri" panose="020F0502020204030204" pitchFamily="34" charset="0"/>
              </a:rPr>
              <a:t>Prophylactic antiviral therapy (recurrent genital herpes)</a:t>
            </a:r>
            <a:br>
              <a:rPr lang="en-US" sz="2000" dirty="0">
                <a:solidFill>
                  <a:srgbClr val="222222"/>
                </a:solidFill>
                <a:effectLst/>
                <a:latin typeface="+mn-lt"/>
                <a:ea typeface="Calibri" panose="020F0502020204030204" pitchFamily="34" charset="0"/>
              </a:rPr>
            </a:br>
            <a:endParaRPr lang="en-US" sz="2000" dirty="0">
              <a:latin typeface="+mn-lt"/>
            </a:endParaRPr>
          </a:p>
        </p:txBody>
      </p:sp>
      <p:sp>
        <p:nvSpPr>
          <p:cNvPr id="7" name="TextBox 6">
            <a:extLst>
              <a:ext uri="{FF2B5EF4-FFF2-40B4-BE49-F238E27FC236}">
                <a16:creationId xmlns:a16="http://schemas.microsoft.com/office/drawing/2014/main" id="{EAB777BC-E95D-4461-9FE0-E253ECDEFFB2}"/>
              </a:ext>
            </a:extLst>
          </p:cNvPr>
          <p:cNvSpPr txBox="1"/>
          <p:nvPr/>
        </p:nvSpPr>
        <p:spPr>
          <a:xfrm>
            <a:off x="251520" y="5498951"/>
            <a:ext cx="8640960" cy="646331"/>
          </a:xfrm>
          <a:prstGeom prst="rect">
            <a:avLst/>
          </a:prstGeom>
          <a:noFill/>
        </p:spPr>
        <p:txBody>
          <a:bodyPr wrap="square">
            <a:spAutoFit/>
          </a:bodyPr>
          <a:lstStyle/>
          <a:p>
            <a:pPr algn="ctr" rtl="0"/>
            <a:r>
              <a:rPr lang="en-US" b="1" dirty="0">
                <a:solidFill>
                  <a:srgbClr val="C00000"/>
                </a:solidFill>
                <a:latin typeface="+mn-lt"/>
              </a:rPr>
              <a:t>The goal of TORCH screening is not only diagnosis, but also the prevention of permanent disabilities in newborns.</a:t>
            </a:r>
          </a:p>
        </p:txBody>
      </p:sp>
    </p:spTree>
    <p:extLst>
      <p:ext uri="{BB962C8B-B14F-4D97-AF65-F5344CB8AC3E}">
        <p14:creationId xmlns:p14="http://schemas.microsoft.com/office/powerpoint/2010/main" val="236426965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4613"/>
            <a:ext cx="9144000" cy="971551"/>
          </a:xfrm>
          <a:solidFill>
            <a:schemeClr val="bg2">
              <a:lumMod val="90000"/>
            </a:schemeClr>
          </a:solidFill>
        </p:spPr>
        <p:txBody>
          <a:bodyPr rtlCol="0">
            <a:noAutofit/>
          </a:bodyPr>
          <a:lstStyle/>
          <a:p>
            <a:pPr algn="l" rtl="0"/>
            <a:r>
              <a:rPr lang="ru-RU" sz="2800" b="1" dirty="0">
                <a:solidFill>
                  <a:schemeClr val="accent1">
                    <a:lumMod val="75000"/>
                  </a:schemeClr>
                </a:solidFill>
              </a:rPr>
              <a:t>TORCH prevention protocols – overview</a:t>
            </a:r>
            <a:endParaRPr lang="en-US" sz="2800" dirty="0">
              <a:solidFill>
                <a:schemeClr val="accent1">
                  <a:lumMod val="75000"/>
                </a:schemeClr>
              </a:solidFill>
            </a:endParaRPr>
          </a:p>
        </p:txBody>
      </p:sp>
      <p:graphicFrame>
        <p:nvGraphicFramePr>
          <p:cNvPr id="4" name="Table 3">
            <a:extLst>
              <a:ext uri="{FF2B5EF4-FFF2-40B4-BE49-F238E27FC236}">
                <a16:creationId xmlns:a16="http://schemas.microsoft.com/office/drawing/2014/main" id="{7F32666C-0B18-46CD-A125-1E4D69E55A7A}"/>
              </a:ext>
            </a:extLst>
          </p:cNvPr>
          <p:cNvGraphicFramePr>
            <a:graphicFrameLocks noGrp="1"/>
          </p:cNvGraphicFramePr>
          <p:nvPr>
            <p:extLst>
              <p:ext uri="{D42A27DB-BD31-4B8C-83A1-F6EECF244321}">
                <p14:modId xmlns:p14="http://schemas.microsoft.com/office/powerpoint/2010/main" val="2835757701"/>
              </p:ext>
            </p:extLst>
          </p:nvPr>
        </p:nvGraphicFramePr>
        <p:xfrm>
          <a:off x="323528" y="1196752"/>
          <a:ext cx="8712968" cy="4878833"/>
        </p:xfrm>
        <a:graphic>
          <a:graphicData uri="http://schemas.openxmlformats.org/drawingml/2006/table">
            <a:tbl>
              <a:tblPr firstRow="1" firstCol="1" bandRow="1">
                <a:tableStyleId>{9D7B26C5-4107-4FEC-AEDC-1716B250A1EF}</a:tableStyleId>
              </a:tblPr>
              <a:tblGrid>
                <a:gridCol w="2177776">
                  <a:extLst>
                    <a:ext uri="{9D8B030D-6E8A-4147-A177-3AD203B41FA5}">
                      <a16:colId xmlns:a16="http://schemas.microsoft.com/office/drawing/2014/main" val="2495251365"/>
                    </a:ext>
                  </a:extLst>
                </a:gridCol>
                <a:gridCol w="2177776">
                  <a:extLst>
                    <a:ext uri="{9D8B030D-6E8A-4147-A177-3AD203B41FA5}">
                      <a16:colId xmlns:a16="http://schemas.microsoft.com/office/drawing/2014/main" val="2636547742"/>
                    </a:ext>
                  </a:extLst>
                </a:gridCol>
                <a:gridCol w="2178708">
                  <a:extLst>
                    <a:ext uri="{9D8B030D-6E8A-4147-A177-3AD203B41FA5}">
                      <a16:colId xmlns:a16="http://schemas.microsoft.com/office/drawing/2014/main" val="2376942466"/>
                    </a:ext>
                  </a:extLst>
                </a:gridCol>
                <a:gridCol w="2178708">
                  <a:extLst>
                    <a:ext uri="{9D8B030D-6E8A-4147-A177-3AD203B41FA5}">
                      <a16:colId xmlns:a16="http://schemas.microsoft.com/office/drawing/2014/main" val="1862110049"/>
                    </a:ext>
                  </a:extLst>
                </a:gridCol>
              </a:tblGrid>
              <a:tr h="0">
                <a:tc>
                  <a:txBody>
                    <a:bodyPr/>
                    <a:lstStyle/>
                    <a:p>
                      <a:pPr marL="0" marR="0" algn="l" rtl="0">
                        <a:lnSpc>
                          <a:spcPct val="107000"/>
                        </a:lnSpc>
                        <a:spcBef>
                          <a:spcPts val="0"/>
                        </a:spcBef>
                        <a:spcAft>
                          <a:spcPts val="0"/>
                        </a:spcAft>
                      </a:pPr>
                      <a:r>
                        <a:rPr lang="en-US" sz="1600">
                          <a:effectLst/>
                        </a:rPr>
                        <a:t>Agents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a:effectLst/>
                        </a:rPr>
                        <a:t>Vaccine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a:effectLst/>
                        </a:rPr>
                        <a:t>Pregnancy screening</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a:effectLst/>
                        </a:rPr>
                        <a:t>Specific prophylaxis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510439118"/>
                  </a:ext>
                </a:extLst>
              </a:tr>
              <a:tr h="0">
                <a:tc>
                  <a:txBody>
                    <a:bodyPr/>
                    <a:lstStyle/>
                    <a:p>
                      <a:pPr marL="0" marR="0" algn="l" rtl="0">
                        <a:lnSpc>
                          <a:spcPct val="107000"/>
                        </a:lnSpc>
                        <a:spcBef>
                          <a:spcPts val="0"/>
                        </a:spcBef>
                        <a:spcAft>
                          <a:spcPts val="0"/>
                        </a:spcAft>
                      </a:pPr>
                      <a:r>
                        <a:rPr lang="en-US" sz="1600">
                          <a:effectLst/>
                        </a:rPr>
                        <a:t>Rubella</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a:effectLst/>
                        </a:rPr>
                        <a:t>MMR (mercury)</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a:effectLst/>
                        </a:rPr>
                        <a:t>Yes, IgG at the first checkup</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dirty="0" err="1">
                          <a:effectLst/>
                        </a:rPr>
                        <a:t>Vaccination</a:t>
                      </a:r>
                      <a:r>
                        <a:rPr lang="en-US" sz="1600" dirty="0">
                          <a:effectLst/>
                        </a:rPr>
                        <a:t> </a:t>
                      </a:r>
                      <a:r>
                        <a:rPr lang="en-US" sz="1600" i="1" dirty="0">
                          <a:effectLst/>
                        </a:rPr>
                        <a:t>postpartum</a:t>
                      </a:r>
                      <a:r>
                        <a:rPr lang="en-US" sz="1600" dirty="0">
                          <a:effectLst/>
                        </a:rPr>
                        <a:t> </a:t>
                      </a:r>
                      <a:r>
                        <a:rPr lang="en-US" sz="1600" dirty="0" err="1">
                          <a:effectLst/>
                        </a:rPr>
                        <a:t>for</a:t>
                      </a:r>
                      <a:r>
                        <a:rPr lang="en-US" sz="1600" dirty="0">
                          <a:effectLst/>
                        </a:rPr>
                        <a:t> </a:t>
                      </a:r>
                      <a:r>
                        <a:rPr lang="en-US" sz="1600" dirty="0" err="1">
                          <a:effectLst/>
                        </a:rPr>
                        <a:t>non-immune</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467020529"/>
                  </a:ext>
                </a:extLst>
              </a:tr>
              <a:tr h="0">
                <a:tc>
                  <a:txBody>
                    <a:bodyPr/>
                    <a:lstStyle/>
                    <a:p>
                      <a:pPr marL="0" marR="0" algn="l" rtl="0">
                        <a:lnSpc>
                          <a:spcPct val="107000"/>
                        </a:lnSpc>
                        <a:spcBef>
                          <a:spcPts val="0"/>
                        </a:spcBef>
                        <a:spcAft>
                          <a:spcPts val="0"/>
                        </a:spcAft>
                      </a:pPr>
                      <a:r>
                        <a:rPr lang="en-US" sz="1600">
                          <a:effectLst/>
                        </a:rPr>
                        <a:t>VZV</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a:effectLst/>
                        </a:rPr>
                        <a:t>VZV (live)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a:effectLst/>
                        </a:rPr>
                        <a:t>According to history/serology</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a:effectLst/>
                        </a:rPr>
                        <a:t>VZIg for the exposed; suppressive acyclovir</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2828495"/>
                  </a:ext>
                </a:extLst>
              </a:tr>
              <a:tr h="0">
                <a:tc>
                  <a:txBody>
                    <a:bodyPr/>
                    <a:lstStyle/>
                    <a:p>
                      <a:pPr marL="0" marR="0" algn="l" rtl="0">
                        <a:lnSpc>
                          <a:spcPct val="107000"/>
                        </a:lnSpc>
                        <a:spcBef>
                          <a:spcPts val="0"/>
                        </a:spcBef>
                        <a:spcAft>
                          <a:spcPts val="0"/>
                        </a:spcAft>
                      </a:pPr>
                      <a:r>
                        <a:rPr lang="en-US" sz="1600">
                          <a:effectLst/>
                        </a:rPr>
                        <a:t>CMV</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a:effectLst/>
                        </a:rPr>
                        <a:t>No</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a:effectLst/>
                        </a:rPr>
                        <a:t>Not routine (except in some countries)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a:effectLst/>
                        </a:rPr>
                        <a:t>Hygiene measures; hyperimmune globulin?</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34369073"/>
                  </a:ext>
                </a:extLst>
              </a:tr>
              <a:tr h="0">
                <a:tc>
                  <a:txBody>
                    <a:bodyPr/>
                    <a:lstStyle/>
                    <a:p>
                      <a:pPr marL="0" marR="0" algn="l" rtl="0">
                        <a:lnSpc>
                          <a:spcPct val="107000"/>
                        </a:lnSpc>
                        <a:spcBef>
                          <a:spcPts val="0"/>
                        </a:spcBef>
                        <a:spcAft>
                          <a:spcPts val="0"/>
                        </a:spcAft>
                      </a:pPr>
                      <a:r>
                        <a:rPr lang="en-US" sz="1600">
                          <a:effectLst/>
                        </a:rPr>
                        <a:t>HSV</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a:effectLst/>
                        </a:rPr>
                        <a:t>No</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a:effectLst/>
                        </a:rPr>
                        <a:t>Not routine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a:effectLst/>
                        </a:rPr>
                        <a:t>Acyclovir 36 ng; cesarean section for active lesions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66972365"/>
                  </a:ext>
                </a:extLst>
              </a:tr>
              <a:tr h="0">
                <a:tc>
                  <a:txBody>
                    <a:bodyPr/>
                    <a:lstStyle/>
                    <a:p>
                      <a:pPr marL="0" marR="0" algn="l" rtl="0">
                        <a:lnSpc>
                          <a:spcPct val="107000"/>
                        </a:lnSpc>
                        <a:spcBef>
                          <a:spcPts val="0"/>
                        </a:spcBef>
                        <a:spcAft>
                          <a:spcPts val="0"/>
                        </a:spcAft>
                      </a:pPr>
                      <a:r>
                        <a:rPr lang="en-US" sz="1600">
                          <a:effectLst/>
                        </a:rPr>
                        <a:t>Toxoplasma</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a:effectLst/>
                        </a:rPr>
                        <a:t>No</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a:effectLst/>
                        </a:rPr>
                        <a:t>Yes, in some countries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a:effectLst/>
                        </a:rPr>
                        <a:t>Spiramycin; pyrimethamine + sulfadiazine for the fetus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933944732"/>
                  </a:ext>
                </a:extLst>
              </a:tr>
              <a:tr h="0">
                <a:tc>
                  <a:txBody>
                    <a:bodyPr/>
                    <a:lstStyle/>
                    <a:p>
                      <a:pPr marL="0" marR="0" algn="l" rtl="0">
                        <a:lnSpc>
                          <a:spcPct val="107000"/>
                        </a:lnSpc>
                        <a:spcBef>
                          <a:spcPts val="0"/>
                        </a:spcBef>
                        <a:spcAft>
                          <a:spcPts val="0"/>
                        </a:spcAft>
                      </a:pPr>
                      <a:r>
                        <a:rPr lang="en-US" sz="1600" dirty="0">
                          <a:effectLst/>
                        </a:rPr>
                        <a:t>Parvovirus B19</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a:effectLst/>
                        </a:rPr>
                        <a:t>No</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a:effectLst/>
                        </a:rPr>
                        <a:t>Not routine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rtl="0">
                        <a:lnSpc>
                          <a:spcPct val="107000"/>
                        </a:lnSpc>
                        <a:spcBef>
                          <a:spcPts val="0"/>
                        </a:spcBef>
                        <a:spcAft>
                          <a:spcPts val="0"/>
                        </a:spcAft>
                      </a:pPr>
                      <a:r>
                        <a:rPr lang="en-US" sz="1600" dirty="0" err="1">
                          <a:effectLst/>
                        </a:rPr>
                        <a:t>Intrauterine</a:t>
                      </a:r>
                      <a:r>
                        <a:rPr lang="en-US" sz="1600" dirty="0">
                          <a:effectLst/>
                        </a:rPr>
                        <a:t> </a:t>
                      </a:r>
                      <a:r>
                        <a:rPr lang="en-US" sz="1600" dirty="0" err="1">
                          <a:effectLst/>
                        </a:rPr>
                        <a:t>transfusion</a:t>
                      </a:r>
                      <a:r>
                        <a:rPr lang="en-US" sz="1600" dirty="0">
                          <a:effectLst/>
                        </a:rPr>
                        <a:t> </a:t>
                      </a:r>
                      <a:r>
                        <a:rPr lang="en-US" sz="1600" dirty="0" err="1">
                          <a:effectLst/>
                        </a:rPr>
                        <a:t>code</a:t>
                      </a:r>
                      <a:r>
                        <a:rPr lang="en-US" sz="1600" dirty="0">
                          <a:effectLst/>
                        </a:rPr>
                        <a:t> </a:t>
                      </a:r>
                      <a:r>
                        <a:rPr lang="en-US" sz="1600" i="1" dirty="0">
                          <a:effectLst/>
                        </a:rPr>
                        <a:t>hydrops</a:t>
                      </a:r>
                      <a:r>
                        <a:rPr lang="en-US" sz="1600" dirty="0">
                          <a:effectLst/>
                        </a:rPr>
                        <a:t>-a</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16219538"/>
                  </a:ext>
                </a:extLst>
              </a:tr>
            </a:tbl>
          </a:graphicData>
        </a:graphic>
      </p:graphicFrame>
    </p:spTree>
    <p:extLst>
      <p:ext uri="{BB962C8B-B14F-4D97-AF65-F5344CB8AC3E}">
        <p14:creationId xmlns:p14="http://schemas.microsoft.com/office/powerpoint/2010/main" val="8028498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latino">
      <a:majorFont>
        <a:latin typeface="Palatino Linotype"/>
        <a:ea typeface=""/>
        <a:cs typeface=""/>
      </a:majorFont>
      <a:minorFont>
        <a:latin typeface="Palatino Linotyp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29428</TotalTime>
  <Words>8873</Words>
  <Application>Microsoft Office PowerPoint</Application>
  <PresentationFormat>On-screen Show (4:3)</PresentationFormat>
  <Paragraphs>1146</Paragraphs>
  <Slides>96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96</vt:i4>
      </vt:variant>
    </vt:vector>
  </HeadingPairs>
  <TitlesOfParts>
    <vt:vector size="101" baseType="lpstr">
      <vt:lpstr>Arial</vt:lpstr>
      <vt:lpstr>Calibri</vt:lpstr>
      <vt:lpstr>Palatino Linotype</vt:lpstr>
      <vt:lpstr>Wingdings</vt:lpstr>
      <vt:lpstr>Office Theme</vt:lpstr>
      <vt:lpstr>Herpes viruses and other causative agents of rash fevers. Diagnosis and prevention of herpes virus infections and other causative agents of rash fevers. TORCH. </vt:lpstr>
      <vt:lpstr>Herpesviruses  family Herpetoviridae</vt:lpstr>
      <vt:lpstr>Herpesviruses  subfamilies</vt:lpstr>
      <vt:lpstr> Family members Herpetoviruses</vt:lpstr>
      <vt:lpstr> members of family Herpetoviridae</vt:lpstr>
      <vt:lpstr> Herpetoviridae -replication-</vt:lpstr>
      <vt:lpstr> Herpetoviridae -latency-</vt:lpstr>
      <vt:lpstr> Herpes simplex virus (HSV) HSV-1 and HSV-2</vt:lpstr>
      <vt:lpstr> HSV-1, HSV-2 -epidemiology-</vt:lpstr>
      <vt:lpstr> HSV-1 and HSV-2 -pathogenesis of the infection-</vt:lpstr>
      <vt:lpstr> HSV-1 and HSV-2 -pathogenesis-latency-</vt:lpstr>
      <vt:lpstr> HSV-1 and HSV-2 -immunity: neutralizing antibodies and cellular immunity-</vt:lpstr>
      <vt:lpstr> HSV-1 -clinical manifestations-</vt:lpstr>
      <vt:lpstr> HSV-1 - clinical manifestations -</vt:lpstr>
      <vt:lpstr> HSV-2 - clinical manifestations -</vt:lpstr>
      <vt:lpstr> Neonatal herpes </vt:lpstr>
      <vt:lpstr>Clinical forms ofeonatal herpes </vt:lpstr>
      <vt:lpstr>HSV-1 and HSV-2  -diagnosis-</vt:lpstr>
      <vt:lpstr>Therapy of herpes virus infections</vt:lpstr>
      <vt:lpstr>Therapy of herpes virus infections</vt:lpstr>
      <vt:lpstr>Varicella-zoster virus (VZV)</vt:lpstr>
      <vt:lpstr>VZV  - epidemiology-</vt:lpstr>
      <vt:lpstr>VZV  - pathogenesis, immunity-</vt:lpstr>
      <vt:lpstr>VZV  - clinical manifestations -</vt:lpstr>
      <vt:lpstr>Diagnosis of VZV infection</vt:lpstr>
      <vt:lpstr>Therapy of VZV infection</vt:lpstr>
      <vt:lpstr>Prevention of VZV</vt:lpstr>
      <vt:lpstr>Cytomegalovirus (CMV)</vt:lpstr>
      <vt:lpstr>Cytomegalovirus (CMV) -epidemiology-</vt:lpstr>
      <vt:lpstr>CMV  - pathogenesis, immunity-</vt:lpstr>
      <vt:lpstr>CMV  - clinical manifestations - </vt:lpstr>
      <vt:lpstr>Recommended procedures for proving CMV infection in certain clinical conditions:</vt:lpstr>
      <vt:lpstr>Diagnostic algorithm for congenital CMV</vt:lpstr>
      <vt:lpstr>Terapy of CMV infections</vt:lpstr>
      <vt:lpstr>Prevention of CMV infections</vt:lpstr>
      <vt:lpstr>Epstein-Barr virus (EBV)</vt:lpstr>
      <vt:lpstr>EBV -pathogenesis-</vt:lpstr>
      <vt:lpstr>EBV -pathogenesis-</vt:lpstr>
      <vt:lpstr>EBV  - epidemiology, immunity-</vt:lpstr>
      <vt:lpstr>EBV  -clinical manifestations-</vt:lpstr>
      <vt:lpstr>EBV  -diagnostics-</vt:lpstr>
      <vt:lpstr>Antiviral drugs - an overview</vt:lpstr>
      <vt:lpstr>HHV-6</vt:lpstr>
      <vt:lpstr>HHV-8</vt:lpstr>
      <vt:lpstr>HHV-8  -clinical manifestations-</vt:lpstr>
      <vt:lpstr>Viruses that cause rash fever</vt:lpstr>
      <vt:lpstr>Viruses that cause rash fever</vt:lpstr>
      <vt:lpstr>Comparison of rash fevers</vt:lpstr>
      <vt:lpstr>Mumps</vt:lpstr>
      <vt:lpstr>Epidemiology of mumps</vt:lpstr>
      <vt:lpstr>Pathogenesis and clinical picture of mumps</vt:lpstr>
      <vt:lpstr>Immunity after infection with the mumps virus</vt:lpstr>
      <vt:lpstr>Clinical aspects of mumps</vt:lpstr>
      <vt:lpstr>Complications of mumps</vt:lpstr>
      <vt:lpstr>Laboratory diagnostics of mumps</vt:lpstr>
      <vt:lpstr>Prevention of mumps</vt:lpstr>
      <vt:lpstr>Measles</vt:lpstr>
      <vt:lpstr>Pathogenesis of measles</vt:lpstr>
      <vt:lpstr>Epidemiology of measles</vt:lpstr>
      <vt:lpstr>Clinical picture of measles</vt:lpstr>
      <vt:lpstr>Complications of measles</vt:lpstr>
      <vt:lpstr>Laboratory diagnostics of measles</vt:lpstr>
      <vt:lpstr>Measles prevention</vt:lpstr>
      <vt:lpstr>Rubella (Rubella) –virology</vt:lpstr>
      <vt:lpstr>Epidemiology of rubella</vt:lpstr>
      <vt:lpstr>Pathogenesis of postnatal rubella</vt:lpstr>
      <vt:lpstr>Clinical picture of postnatal rubella</vt:lpstr>
      <vt:lpstr>Congenital rubella – pathogenesis</vt:lpstr>
      <vt:lpstr>Congenital rubella syndrome - clinical picture</vt:lpstr>
      <vt:lpstr>Laboratory diagnostics of rubella</vt:lpstr>
      <vt:lpstr>Diagnosis of congenital rubella</vt:lpstr>
      <vt:lpstr>Rubella prevention</vt:lpstr>
      <vt:lpstr>Poxyviruses (Poxviridae) –basic features</vt:lpstr>
      <vt:lpstr>Classification of poxviruses – genus Orthopoxvirus</vt:lpstr>
      <vt:lpstr>Smallpox virus (smallpox) – historical significance</vt:lpstr>
      <vt:lpstr>Clinical picture of variola (smallpox)</vt:lpstr>
      <vt:lpstr>Vaccinia virus – vaccine virus</vt:lpstr>
      <vt:lpstr>Monkeypox virus</vt:lpstr>
      <vt:lpstr>Diagnosis of poxvirus infections</vt:lpstr>
      <vt:lpstr>Therapy and prevention of poxviruses</vt:lpstr>
      <vt:lpstr>Parvovirus B19 – fifth disease</vt:lpstr>
      <vt:lpstr>Parvovirus V19 - diagnosis and significance</vt:lpstr>
      <vt:lpstr>Differential diagnosis of viral rash fevers (type of rash)</vt:lpstr>
      <vt:lpstr>Differential diagnosis of viral rash fevers – prodromes and specificities</vt:lpstr>
      <vt:lpstr>TORCH Infections with congenital risk</vt:lpstr>
      <vt:lpstr>Category "Other" (Other agents)</vt:lpstr>
      <vt:lpstr>Common characteristics</vt:lpstr>
      <vt:lpstr>Diagnostic approach</vt:lpstr>
      <vt:lpstr>Diagnostic approach</vt:lpstr>
      <vt:lpstr>PCR in virology</vt:lpstr>
      <vt:lpstr>Serology – interpretation of IgM and IgG</vt:lpstr>
      <vt:lpstr>IgG avidity – a key test in pregnancy</vt:lpstr>
      <vt:lpstr>Comparative diagnostics TORCH agents</vt:lpstr>
      <vt:lpstr>Tissue culture vs. PCR</vt:lpstr>
      <vt:lpstr>Prevention - general principles</vt:lpstr>
      <vt:lpstr>TORCH prevention protocols – overview</vt:lpstr>
    </vt:vector>
  </TitlesOfParts>
  <Company>PORTABLE-PC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Херпесвируси, папиломавируси.  Вирус беснила и  арбовируси. Вирус хепатитиса, прионске болести, вакцине.</dc:title>
  <dc:creator>Marija Milovanovic</dc:creator>
  <cp:lastModifiedBy>Dell</cp:lastModifiedBy>
  <cp:revision>618</cp:revision>
  <dcterms:created xsi:type="dcterms:W3CDTF">2013-06-02T17:40:38Z</dcterms:created>
  <dcterms:modified xsi:type="dcterms:W3CDTF">2026-05-21T06:46:23Z</dcterms:modified>
</cp:coreProperties>
</file>